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0" r:id="rId3"/>
    <p:sldId id="264" r:id="rId4"/>
    <p:sldId id="265" r:id="rId5"/>
    <p:sldId id="266" r:id="rId6"/>
    <p:sldId id="267" r:id="rId7"/>
    <p:sldId id="259" r:id="rId8"/>
    <p:sldId id="268" r:id="rId9"/>
    <p:sldId id="261" r:id="rId10"/>
    <p:sldId id="269" r:id="rId11"/>
    <p:sldId id="270" r:id="rId12"/>
    <p:sldId id="271" r:id="rId13"/>
    <p:sldId id="272" r:id="rId14"/>
    <p:sldId id="273" r:id="rId15"/>
    <p:sldId id="274" r:id="rId16"/>
    <p:sldId id="263" r:id="rId17"/>
    <p:sldId id="262" r:id="rId18"/>
    <p:sldId id="275" r:id="rId19"/>
    <p:sldId id="276" r:id="rId20"/>
    <p:sldId id="277" r:id="rId21"/>
    <p:sldId id="278" r:id="rId22"/>
    <p:sldId id="279" r:id="rId23"/>
    <p:sldId id="280" r:id="rId24"/>
    <p:sldId id="281" r:id="rId25"/>
  </p:sldIdLst>
  <p:sldSz cx="18288000" cy="10287000"/>
  <p:notesSz cx="6858000" cy="9144000"/>
  <p:embeddedFontLs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Montserrat Heavy" pitchFamily="2" charset="77"/>
      <p:regular r:id="rId30"/>
      <p:italic r:id="rId31"/>
    </p:embeddedFont>
    <p:embeddedFont>
      <p:font typeface="Montserrat Medium" pitchFamily="2" charset="77"/>
      <p:regular r:id="rId32"/>
      <p:italic r:id="rId33"/>
    </p:embeddedFont>
    <p:embeddedFont>
      <p:font typeface="Rastanty Cortez" panose="02000506000000020003" pitchFamily="2" charset="77"/>
      <p:regular r:id="rId3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8134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3" autoAdjust="0"/>
    <p:restoredTop sz="94608" autoAdjust="0"/>
  </p:normalViewPr>
  <p:slideViewPr>
    <p:cSldViewPr>
      <p:cViewPr>
        <p:scale>
          <a:sx n="66" d="100"/>
          <a:sy n="66" d="100"/>
        </p:scale>
        <p:origin x="2904" y="1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7B5B09-831E-5141-6150-A24F4F28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83D96D2-A069-5D53-B248-55E006C3934E}"/>
              </a:ext>
            </a:extLst>
          </p:cNvPr>
          <p:cNvSpPr txBox="1"/>
          <p:nvPr/>
        </p:nvSpPr>
        <p:spPr>
          <a:xfrm>
            <a:off x="4677958" y="1638300"/>
            <a:ext cx="8932083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Juan 4:23-24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057400" y="2833787"/>
            <a:ext cx="1363441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23 Pero se acerca el tiempo, de hecho, ya ha llegado cuando los verdaderos adoradores </a:t>
            </a:r>
            <a:r>
              <a:rPr lang="es-ES" sz="4000" b="1" u="sng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adorarán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al Padre en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espíritu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y en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verdad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El Padre busca personas que lo adoren de esa manera. 24 Pues Dios es Espíritu, por eso todos los que lo adoran deben hacerlo en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espíritu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y en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verdad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  </a:t>
            </a:r>
          </a:p>
        </p:txBody>
      </p:sp>
    </p:spTree>
    <p:extLst>
      <p:ext uri="{BB962C8B-B14F-4D97-AF65-F5344CB8AC3E}">
        <p14:creationId xmlns:p14="http://schemas.microsoft.com/office/powerpoint/2010/main" val="138001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7B5B09-831E-5141-6150-A24F4F28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83D96D2-A069-5D53-B248-55E006C3934E}"/>
              </a:ext>
            </a:extLst>
          </p:cNvPr>
          <p:cNvSpPr txBox="1"/>
          <p:nvPr/>
        </p:nvSpPr>
        <p:spPr>
          <a:xfrm>
            <a:off x="2057400" y="1638300"/>
            <a:ext cx="9601200" cy="10309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20"/>
              </a:lnSpc>
              <a:spcBef>
                <a:spcPct val="0"/>
              </a:spcBef>
            </a:pP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Proskyneō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(</a:t>
            </a:r>
            <a:r>
              <a:rPr lang="el-GR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προσκυνέω</a:t>
            </a:r>
            <a:r>
              <a:rPr lang="el-GR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) </a:t>
            </a:r>
            <a:endParaRPr lang="en-US" sz="6229" b="1" dirty="0">
              <a:solidFill>
                <a:srgbClr val="081345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057400" y="3086100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Palabra griega</a:t>
            </a:r>
            <a:r>
              <a:rPr lang="en-U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q</a:t>
            </a:r>
            <a:r>
              <a:rPr lang="es-ES" sz="4000" b="1" dirty="0" err="1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ue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literalmente significa "postrarse" o "besar la mano hacia alguien" en señal de profundo respeto y sumisión absoluta.</a:t>
            </a:r>
          </a:p>
        </p:txBody>
      </p:sp>
    </p:spTree>
    <p:extLst>
      <p:ext uri="{BB962C8B-B14F-4D97-AF65-F5344CB8AC3E}">
        <p14:creationId xmlns:p14="http://schemas.microsoft.com/office/powerpoint/2010/main" val="37037510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7B5B09-831E-5141-6150-A24F4F28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83D96D2-A069-5D53-B248-55E006C3934E}"/>
              </a:ext>
            </a:extLst>
          </p:cNvPr>
          <p:cNvSpPr txBox="1"/>
          <p:nvPr/>
        </p:nvSpPr>
        <p:spPr>
          <a:xfrm>
            <a:off x="4677958" y="1638300"/>
            <a:ext cx="8932083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Romanos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12:1 NTV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057400" y="2833787"/>
            <a:ext cx="13634416" cy="3077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Por lo tanto, amados hermanos, les ruego que entreguen su cuerpo a Dios por todo lo que él ha hecho a favor de ustedes. Que sea un sacrificio vivo y santo, la clase de sacrificio que a él le agrada. Esa es la verdadera forma de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adorarlo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2993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7B5B09-831E-5141-6150-A24F4F28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326792" y="3912394"/>
            <a:ext cx="13634416" cy="13542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4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Mientras más conocemos, más admiramos Mientras más admiramos, más adoramos</a:t>
            </a:r>
          </a:p>
        </p:txBody>
      </p:sp>
    </p:spTree>
    <p:extLst>
      <p:ext uri="{BB962C8B-B14F-4D97-AF65-F5344CB8AC3E}">
        <p14:creationId xmlns:p14="http://schemas.microsoft.com/office/powerpoint/2010/main" val="482702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7B5B09-831E-5141-6150-A24F4F28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83D96D2-A069-5D53-B248-55E006C3934E}"/>
              </a:ext>
            </a:extLst>
          </p:cNvPr>
          <p:cNvSpPr txBox="1"/>
          <p:nvPr/>
        </p:nvSpPr>
        <p:spPr>
          <a:xfrm>
            <a:off x="4677958" y="1638300"/>
            <a:ext cx="8932083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Juan 17:3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057400" y="2933700"/>
            <a:ext cx="1363980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Y esta es la vida eterna: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que te conozcan a ti,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el único Dios verdadero.</a:t>
            </a:r>
          </a:p>
        </p:txBody>
      </p:sp>
    </p:spTree>
    <p:extLst>
      <p:ext uri="{BB962C8B-B14F-4D97-AF65-F5344CB8AC3E}">
        <p14:creationId xmlns:p14="http://schemas.microsoft.com/office/powerpoint/2010/main" val="18955204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7107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92F3D-546C-9149-D428-C94A758B1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6DC58D-2CCB-79BB-1DF3-20794AEAB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A0EC2C31-21C2-CD5E-4169-46E3D49FCF99}"/>
              </a:ext>
            </a:extLst>
          </p:cNvPr>
          <p:cNvSpPr txBox="1"/>
          <p:nvPr/>
        </p:nvSpPr>
        <p:spPr>
          <a:xfrm>
            <a:off x="2420696" y="2681287"/>
            <a:ext cx="13446608" cy="246221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“Si realmente supiéramos quien es Dios y todo lo que nos ha dado en Cristo, nuestras vidas de oración serían muy diferentes que lo que son ahora”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C3E1D6-C403-EB7C-E88D-6EF51CC89D5D}"/>
              </a:ext>
            </a:extLst>
          </p:cNvPr>
          <p:cNvSpPr txBox="1"/>
          <p:nvPr/>
        </p:nvSpPr>
        <p:spPr>
          <a:xfrm>
            <a:off x="3048000" y="5132186"/>
            <a:ext cx="12483285" cy="1723549"/>
          </a:xfrm>
          <a:prstGeom prst="rect">
            <a:avLst/>
          </a:prstGeom>
          <a:ln w="254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tIns="91440" bIns="91440">
            <a:spAutoFit/>
          </a:bodyPr>
          <a:lstStyle>
            <a:lvl1pPr algn="ctr">
              <a:defRPr sz="16000">
                <a:solidFill>
                  <a:srgbClr val="FFFFFF"/>
                </a:solidFill>
                <a:latin typeface="Rastanty Cortez"/>
                <a:ea typeface="Rastanty Cortez"/>
                <a:cs typeface="Rastanty Cortez"/>
                <a:sym typeface="Rastanty Cortez"/>
              </a:defRPr>
            </a:lvl1pPr>
          </a:lstStyle>
          <a:p>
            <a:r>
              <a:rPr lang="en-US" sz="10000" dirty="0">
                <a:solidFill>
                  <a:srgbClr val="08134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R.C. Sproul</a:t>
            </a:r>
            <a:endParaRPr lang="en-US" sz="8800" dirty="0">
              <a:solidFill>
                <a:srgbClr val="08134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826245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19F5D-C575-08A6-00D6-E4F39E911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671A2-E585-1771-48D0-4E8AABE7F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20993C3A-8EAF-2B3C-6BCF-8501734D6B4E}"/>
              </a:ext>
            </a:extLst>
          </p:cNvPr>
          <p:cNvSpPr txBox="1"/>
          <p:nvPr/>
        </p:nvSpPr>
        <p:spPr>
          <a:xfrm>
            <a:off x="2326792" y="4220170"/>
            <a:ext cx="13634416" cy="923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6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¿Eres fanático o eres discípulo? </a:t>
            </a:r>
          </a:p>
        </p:txBody>
      </p:sp>
    </p:spTree>
    <p:extLst>
      <p:ext uri="{BB962C8B-B14F-4D97-AF65-F5344CB8AC3E}">
        <p14:creationId xmlns:p14="http://schemas.microsoft.com/office/powerpoint/2010/main" val="37307686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19F5D-C575-08A6-00D6-E4F39E911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671A2-E585-1771-48D0-4E8AABE7F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E32FD7-748A-9043-8C81-9EF16BD4CA5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6" t="15185" r="1666" b="16667"/>
          <a:stretch/>
        </p:blipFill>
        <p:spPr>
          <a:xfrm>
            <a:off x="1600200" y="1333500"/>
            <a:ext cx="14173200" cy="5620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962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DEEA0-586F-E012-6C69-83B257E94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3AAD74-36AC-A803-2BA5-26535226D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F7C8E259-E57F-B8BE-0194-A5BD3CA5901F}"/>
              </a:ext>
            </a:extLst>
          </p:cNvPr>
          <p:cNvSpPr txBox="1"/>
          <p:nvPr/>
        </p:nvSpPr>
        <p:spPr>
          <a:xfrm>
            <a:off x="2209800" y="1562100"/>
            <a:ext cx="12954000" cy="19171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¿</a:t>
            </a: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Cómo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se </a:t>
            </a: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ve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una </a:t>
            </a: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comunidad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que </a:t>
            </a: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adora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con </a:t>
            </a: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pasión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?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022AE5C-9DFB-85D5-10F1-A554BA648A9D}"/>
              </a:ext>
            </a:extLst>
          </p:cNvPr>
          <p:cNvSpPr txBox="1"/>
          <p:nvPr/>
        </p:nvSpPr>
        <p:spPr>
          <a:xfrm>
            <a:off x="2209800" y="3877192"/>
            <a:ext cx="13634416" cy="2532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 adoración es integral </a:t>
            </a:r>
          </a:p>
          <a:p>
            <a:pPr marL="742950" indent="-742950"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 adoración transforma la comunidad </a:t>
            </a:r>
          </a:p>
          <a:p>
            <a:pPr marL="742950" indent="-742950"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Su adoración mantiene el enfoque </a:t>
            </a:r>
          </a:p>
        </p:txBody>
      </p:sp>
    </p:spTree>
    <p:extLst>
      <p:ext uri="{BB962C8B-B14F-4D97-AF65-F5344CB8AC3E}">
        <p14:creationId xmlns:p14="http://schemas.microsoft.com/office/powerpoint/2010/main" val="11267131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93F54-8892-D8FD-E51A-F42266A8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9F8277-238C-99BA-FA64-2C3B7ADDE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7AF74FE-0AEF-0C4B-AAAE-2CDB9D87E36B}"/>
              </a:ext>
            </a:extLst>
          </p:cNvPr>
          <p:cNvGrpSpPr/>
          <p:nvPr/>
        </p:nvGrpSpPr>
        <p:grpSpPr>
          <a:xfrm>
            <a:off x="1562400" y="884039"/>
            <a:ext cx="15163200" cy="6835842"/>
            <a:chOff x="0" y="-38100"/>
            <a:chExt cx="3993600" cy="1800386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FCF41177-F05C-C748-A7D9-7732E23D0C61}"/>
                </a:ext>
              </a:extLst>
            </p:cNvPr>
            <p:cNvSpPr/>
            <p:nvPr/>
          </p:nvSpPr>
          <p:spPr>
            <a:xfrm>
              <a:off x="0" y="0"/>
              <a:ext cx="3993600" cy="1762286"/>
            </a:xfrm>
            <a:custGeom>
              <a:avLst/>
              <a:gdLst/>
              <a:ahLst/>
              <a:cxnLst/>
              <a:rect l="l" t="t" r="r" b="b"/>
              <a:pathLst>
                <a:path w="3993600" h="1762286">
                  <a:moveTo>
                    <a:pt x="0" y="0"/>
                  </a:moveTo>
                  <a:lnTo>
                    <a:pt x="3993600" y="0"/>
                  </a:lnTo>
                  <a:lnTo>
                    <a:pt x="3993600" y="1762286"/>
                  </a:lnTo>
                  <a:lnTo>
                    <a:pt x="0" y="1762286"/>
                  </a:lnTo>
                  <a:close/>
                </a:path>
              </a:pathLst>
            </a:custGeom>
            <a:solidFill>
              <a:srgbClr val="7B842C">
                <a:alpha val="20784"/>
              </a:srgbClr>
            </a:solidFill>
          </p:spPr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D1893941-6776-7348-A62D-FFDDFF993D22}"/>
                </a:ext>
              </a:extLst>
            </p:cNvPr>
            <p:cNvSpPr txBox="1"/>
            <p:nvPr/>
          </p:nvSpPr>
          <p:spPr>
            <a:xfrm>
              <a:off x="0" y="-38100"/>
              <a:ext cx="3993600" cy="18003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14" name="TextBox 14">
            <a:extLst>
              <a:ext uri="{FF2B5EF4-FFF2-40B4-BE49-F238E27FC236}">
                <a16:creationId xmlns:a16="http://schemas.microsoft.com/office/drawing/2014/main" id="{625B5C3C-12D7-1F41-B874-2BC104DD9926}"/>
              </a:ext>
            </a:extLst>
          </p:cNvPr>
          <p:cNvSpPr txBox="1"/>
          <p:nvPr/>
        </p:nvSpPr>
        <p:spPr>
          <a:xfrm>
            <a:off x="7474857" y="2444527"/>
            <a:ext cx="818089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081345"/>
                </a:solidFill>
                <a:latin typeface="Montserrat Heavy"/>
                <a:sym typeface="Montserrat Heavy"/>
              </a:rPr>
              <a:t>Adoramos</a:t>
            </a:r>
            <a:r>
              <a:rPr lang="en-US" sz="4800" b="1" dirty="0">
                <a:solidFill>
                  <a:srgbClr val="081345"/>
                </a:solidFill>
                <a:latin typeface="Montserrat Heavy"/>
                <a:sym typeface="Montserrat Heavy"/>
              </a:rPr>
              <a:t> a </a:t>
            </a:r>
            <a:endParaRPr lang="en-US" sz="4800">
              <a:solidFill>
                <a:srgbClr val="000000"/>
              </a:solidFill>
              <a:latin typeface="Calibri"/>
              <a:ea typeface="Calibri"/>
              <a:cs typeface="Calibri"/>
            </a:endParaRPr>
          </a:p>
          <a:p>
            <a:pPr>
              <a:spcBef>
                <a:spcPct val="0"/>
              </a:spcBef>
            </a:pPr>
            <a:r>
              <a:rPr lang="en-US" sz="4800" b="1" dirty="0">
                <a:solidFill>
                  <a:srgbClr val="081345"/>
                </a:solidFill>
                <a:latin typeface="Montserrat Heavy"/>
                <a:sym typeface="Montserrat Heavy"/>
              </a:rPr>
              <a:t>Dios con </a:t>
            </a:r>
            <a:r>
              <a:rPr lang="en-US" sz="4800" b="1" dirty="0" err="1">
                <a:solidFill>
                  <a:srgbClr val="081345"/>
                </a:solidFill>
                <a:latin typeface="Montserrat Heavy"/>
                <a:sym typeface="Montserrat Heavy"/>
              </a:rPr>
              <a:t>pasión</a:t>
            </a:r>
            <a:endParaRPr lang="en-US" sz="4800">
              <a:ea typeface="Calibri"/>
              <a:cs typeface="Calibri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86AFD31-6D86-FA49-9B4A-B9596D7FA574}"/>
              </a:ext>
            </a:extLst>
          </p:cNvPr>
          <p:cNvSpPr txBox="1"/>
          <p:nvPr/>
        </p:nvSpPr>
        <p:spPr>
          <a:xfrm>
            <a:off x="7474857" y="5394895"/>
            <a:ext cx="8180894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n-US" sz="4800" b="1" dirty="0" err="1">
                <a:solidFill>
                  <a:srgbClr val="081345"/>
                </a:solidFill>
                <a:latin typeface="Montserrat Heavy"/>
                <a:sym typeface="Montserrat Heavy"/>
              </a:rPr>
              <a:t>Comprometidos</a:t>
            </a:r>
            <a:r>
              <a:rPr lang="en-US" sz="4800" b="1" dirty="0">
                <a:solidFill>
                  <a:srgbClr val="081345"/>
                </a:solidFill>
                <a:latin typeface="Montserrat Heavy"/>
                <a:sym typeface="Montserrat Heavy"/>
              </a:rPr>
              <a:t> </a:t>
            </a:r>
            <a:endParaRPr lang="en-US" sz="4800" b="1" dirty="0">
              <a:solidFill>
                <a:srgbClr val="081345"/>
              </a:solidFill>
              <a:latin typeface="Montserrat Heavy"/>
              <a:ea typeface="Calibri"/>
              <a:cs typeface="Calibri"/>
              <a:sym typeface="Montserrat Heavy"/>
            </a:endParaRPr>
          </a:p>
          <a:p>
            <a:pPr>
              <a:spcBef>
                <a:spcPct val="0"/>
              </a:spcBef>
            </a:pPr>
            <a:r>
              <a:rPr lang="en-US" sz="4800" b="1" dirty="0">
                <a:solidFill>
                  <a:srgbClr val="081345"/>
                </a:solidFill>
                <a:latin typeface="Montserrat Heavy"/>
                <a:sym typeface="Montserrat Heavy"/>
              </a:rPr>
              <a:t>con la </a:t>
            </a:r>
            <a:r>
              <a:rPr lang="en-US" sz="4800" b="1" dirty="0" err="1">
                <a:solidFill>
                  <a:srgbClr val="081345"/>
                </a:solidFill>
                <a:latin typeface="Montserrat Heavy"/>
                <a:sym typeface="Montserrat Heavy"/>
              </a:rPr>
              <a:t>Oración</a:t>
            </a:r>
            <a:endParaRPr lang="en-US" sz="4800" b="1" dirty="0" err="1">
              <a:solidFill>
                <a:srgbClr val="081345"/>
              </a:solidFill>
              <a:latin typeface="Montserrat Heavy"/>
              <a:ea typeface="Calibri"/>
              <a:cs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4E4E3795-562B-5646-BD33-427051F72C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630" t="24387" r="28533" b="23200"/>
          <a:stretch>
            <a:fillRect/>
          </a:stretch>
        </p:blipFill>
        <p:spPr>
          <a:xfrm>
            <a:off x="4507083" y="1871661"/>
            <a:ext cx="2561722" cy="244128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E49B0A5-AC24-464B-A6A7-F894CB9029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624" t="22427" r="25637" b="22120"/>
          <a:stretch>
            <a:fillRect/>
          </a:stretch>
        </p:blipFill>
        <p:spPr>
          <a:xfrm>
            <a:off x="4495946" y="4683917"/>
            <a:ext cx="2702613" cy="2578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53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DEEA0-586F-E012-6C69-83B257E94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3AAD74-36AC-A803-2BA5-26535226D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F7C8E259-E57F-B8BE-0194-A5BD3CA5901F}"/>
              </a:ext>
            </a:extLst>
          </p:cNvPr>
          <p:cNvSpPr txBox="1"/>
          <p:nvPr/>
        </p:nvSpPr>
        <p:spPr>
          <a:xfrm>
            <a:off x="8458200" y="2753106"/>
            <a:ext cx="6858000" cy="28757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60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¿</a:t>
            </a:r>
            <a:r>
              <a:rPr lang="en-US" sz="60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Cómo</a:t>
            </a:r>
            <a:r>
              <a:rPr lang="en-US" sz="60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se </a:t>
            </a:r>
            <a:r>
              <a:rPr lang="en-US" sz="60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ve</a:t>
            </a:r>
            <a:r>
              <a:rPr lang="en-US" sz="60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un </a:t>
            </a:r>
            <a:r>
              <a:rPr lang="en-US" sz="60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discípulo</a:t>
            </a:r>
            <a:r>
              <a:rPr lang="en-US" sz="60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</a:t>
            </a:r>
            <a:r>
              <a:rPr lang="en-US" sz="60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apasionado</a:t>
            </a:r>
            <a:r>
              <a:rPr lang="en-US" sz="60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1DB6AE7-5484-0B4A-83F8-40D25606CAA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r="35000" b="21852"/>
          <a:stretch/>
        </p:blipFill>
        <p:spPr>
          <a:xfrm>
            <a:off x="2971800" y="952499"/>
            <a:ext cx="51054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938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8776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92F3D-546C-9149-D428-C94A758B1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06DC58D-2CCB-79BB-1DF3-20794AEABD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A0EC2C31-21C2-CD5E-4169-46E3D49FCF99}"/>
              </a:ext>
            </a:extLst>
          </p:cNvPr>
          <p:cNvSpPr txBox="1"/>
          <p:nvPr/>
        </p:nvSpPr>
        <p:spPr>
          <a:xfrm>
            <a:off x="2420696" y="3467100"/>
            <a:ext cx="13446608" cy="18466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“El mundo reconoce a los fanáticos por la camiseta que llevan. El Reino reconoce a los discípulos por la vida que viven.”</a:t>
            </a:r>
          </a:p>
        </p:txBody>
      </p:sp>
    </p:spTree>
    <p:extLst>
      <p:ext uri="{BB962C8B-B14F-4D97-AF65-F5344CB8AC3E}">
        <p14:creationId xmlns:p14="http://schemas.microsoft.com/office/powerpoint/2010/main" val="31152349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792F3D-546C-9149-D428-C94A758B11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F3EA93B-3E51-C84B-8F84-826CBA4711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0"/>
          <a:stretch/>
        </p:blipFill>
        <p:spPr>
          <a:xfrm>
            <a:off x="-171450" y="-114300"/>
            <a:ext cx="18611850" cy="1051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225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641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93F54-8892-D8FD-E51A-F42266A8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9F8277-238C-99BA-FA64-2C3B7ADDE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B2910B1C-D824-1C43-9B45-6B8E4E7D31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1044955"/>
            <a:ext cx="5918200" cy="3327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9A33675-18C7-DB4C-9C0C-0FD687B7C8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0200" y="4356101"/>
            <a:ext cx="3810000" cy="2636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0EDD325-0469-694C-BEAD-4A23CADC7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10200" y="4356100"/>
            <a:ext cx="5029200" cy="33637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04D4090-4434-3549-B33D-1D9656078C5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128"/>
          <a:stretch/>
        </p:blipFill>
        <p:spPr>
          <a:xfrm>
            <a:off x="7518400" y="1044307"/>
            <a:ext cx="4368800" cy="3327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7AB8557-C8A8-BF41-B983-028B1A244B7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39400" y="4367078"/>
            <a:ext cx="2235200" cy="335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DB24F06-2A9C-E149-9011-4897B362DD58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9557"/>
          <a:stretch/>
        </p:blipFill>
        <p:spPr>
          <a:xfrm>
            <a:off x="12674600" y="4367078"/>
            <a:ext cx="4059687" cy="3353448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783D076-8E31-F046-8B97-A0EE7D18AE8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4570" r="9375"/>
          <a:stretch/>
        </p:blipFill>
        <p:spPr>
          <a:xfrm>
            <a:off x="11887200" y="1036877"/>
            <a:ext cx="3784600" cy="3335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08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93F54-8892-D8FD-E51A-F42266A8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9F8277-238C-99BA-FA64-2C3B7ADDE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2" y="0"/>
            <a:ext cx="18296930" cy="10287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34B8AD6-6386-944D-B208-78C91E9D5D7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8" b="9456"/>
          <a:stretch/>
        </p:blipFill>
        <p:spPr>
          <a:xfrm>
            <a:off x="6324600" y="988606"/>
            <a:ext cx="4724400" cy="666949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BF49DB1-932A-3941-B5A5-9932B3311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9000" y="1028700"/>
            <a:ext cx="4572000" cy="6629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D67F725-1406-EF47-AD33-104F2790C8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000" b="3200"/>
          <a:stretch/>
        </p:blipFill>
        <p:spPr>
          <a:xfrm>
            <a:off x="1622384" y="1028700"/>
            <a:ext cx="4702215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52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93F54-8892-D8FD-E51A-F42266A88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9F8277-238C-99BA-FA64-2C3B7ADDE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21326E2-55C4-C347-A91F-8DAC844177E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167" t="21111" r="34583" b="21852"/>
          <a:stretch/>
        </p:blipFill>
        <p:spPr>
          <a:xfrm>
            <a:off x="3308242" y="1382784"/>
            <a:ext cx="3352800" cy="344220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F51A711-D6FB-6147-9A95-33E510E4968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49" t="20371" r="33751" b="21852"/>
          <a:stretch/>
        </p:blipFill>
        <p:spPr>
          <a:xfrm>
            <a:off x="11519463" y="1257799"/>
            <a:ext cx="3567193" cy="356719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0E1695-9E2D-BD45-B376-F7058BF35DF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6" b="17407"/>
          <a:stretch/>
        </p:blipFill>
        <p:spPr>
          <a:xfrm>
            <a:off x="5593383" y="4722235"/>
            <a:ext cx="7101232" cy="2633374"/>
          </a:xfrm>
          <a:prstGeom prst="rect">
            <a:avLst/>
          </a:prstGeom>
        </p:spPr>
      </p:pic>
      <p:sp>
        <p:nvSpPr>
          <p:cNvPr id="14" name="TextBox 14">
            <a:extLst>
              <a:ext uri="{FF2B5EF4-FFF2-40B4-BE49-F238E27FC236}">
                <a16:creationId xmlns:a16="http://schemas.microsoft.com/office/drawing/2014/main" id="{811989C3-3716-EA43-9D4C-42F138A12C4A}"/>
              </a:ext>
            </a:extLst>
          </p:cNvPr>
          <p:cNvSpPr txBox="1"/>
          <p:nvPr/>
        </p:nvSpPr>
        <p:spPr>
          <a:xfrm>
            <a:off x="4677958" y="6773152"/>
            <a:ext cx="8932083" cy="90011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14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Fuente: https://</a:t>
            </a:r>
            <a:r>
              <a:rPr lang="en-US" sz="14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www.prri.org</a:t>
            </a:r>
            <a:endParaRPr lang="en-US" sz="1400" b="1" dirty="0">
              <a:solidFill>
                <a:srgbClr val="081345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34E7D3DB-D837-4A43-B09E-F6731A6D983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50" t="36667" r="30417" b="38439"/>
          <a:stretch/>
        </p:blipFill>
        <p:spPr>
          <a:xfrm>
            <a:off x="14401799" y="6810336"/>
            <a:ext cx="2212329" cy="808151"/>
          </a:xfrm>
          <a:prstGeom prst="rect">
            <a:avLst/>
          </a:prstGeom>
        </p:spPr>
      </p:pic>
      <p:sp>
        <p:nvSpPr>
          <p:cNvPr id="20" name="TextBox 14">
            <a:extLst>
              <a:ext uri="{FF2B5EF4-FFF2-40B4-BE49-F238E27FC236}">
                <a16:creationId xmlns:a16="http://schemas.microsoft.com/office/drawing/2014/main" id="{9B585CFA-8CE1-BB41-A067-51C003E48CCB}"/>
              </a:ext>
            </a:extLst>
          </p:cNvPr>
          <p:cNvSpPr txBox="1"/>
          <p:nvPr/>
        </p:nvSpPr>
        <p:spPr>
          <a:xfrm>
            <a:off x="505251" y="4454352"/>
            <a:ext cx="8932083" cy="938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32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Admite</a:t>
            </a:r>
            <a:r>
              <a:rPr lang="en-US" sz="32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</a:t>
            </a:r>
            <a:r>
              <a:rPr lang="en-US" sz="32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haber</a:t>
            </a:r>
            <a:r>
              <a:rPr lang="en-US" sz="32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</a:t>
            </a:r>
            <a:r>
              <a:rPr lang="en-US" sz="32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orado</a:t>
            </a:r>
            <a:endParaRPr lang="en-US" sz="3200" b="1" dirty="0">
              <a:solidFill>
                <a:srgbClr val="081345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  <p:sp>
        <p:nvSpPr>
          <p:cNvPr id="21" name="TextBox 14">
            <a:extLst>
              <a:ext uri="{FF2B5EF4-FFF2-40B4-BE49-F238E27FC236}">
                <a16:creationId xmlns:a16="http://schemas.microsoft.com/office/drawing/2014/main" id="{7F95EC5C-E9ED-4243-AFE4-449B1BBF04BC}"/>
              </a:ext>
            </a:extLst>
          </p:cNvPr>
          <p:cNvSpPr txBox="1"/>
          <p:nvPr/>
        </p:nvSpPr>
        <p:spPr>
          <a:xfrm>
            <a:off x="8833424" y="4410451"/>
            <a:ext cx="8932083" cy="9381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3200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Cree que Dios </a:t>
            </a:r>
            <a:r>
              <a:rPr lang="en-US" sz="3200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influye</a:t>
            </a:r>
            <a:endParaRPr lang="en-US" sz="3200" b="1" dirty="0">
              <a:solidFill>
                <a:srgbClr val="081345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</p:spTree>
    <p:extLst>
      <p:ext uri="{BB962C8B-B14F-4D97-AF65-F5344CB8AC3E}">
        <p14:creationId xmlns:p14="http://schemas.microsoft.com/office/powerpoint/2010/main" val="1040256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19F5D-C575-08A6-00D6-E4F39E9116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76671A2-E585-1771-48D0-4E8AABE7F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4" name="TextBox 16">
            <a:extLst>
              <a:ext uri="{FF2B5EF4-FFF2-40B4-BE49-F238E27FC236}">
                <a16:creationId xmlns:a16="http://schemas.microsoft.com/office/drawing/2014/main" id="{20993C3A-8EAF-2B3C-6BCF-8501734D6B4E}"/>
              </a:ext>
            </a:extLst>
          </p:cNvPr>
          <p:cNvSpPr txBox="1"/>
          <p:nvPr/>
        </p:nvSpPr>
        <p:spPr>
          <a:xfrm>
            <a:off x="2326792" y="3296841"/>
            <a:ext cx="13634416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¿Por qué el ser humano es capaz de expresar tanta pasión por un equipo o un jugador... pero a veces le cuesta levantar sus manos a Cristo?</a:t>
            </a:r>
          </a:p>
        </p:txBody>
      </p:sp>
    </p:spTree>
    <p:extLst>
      <p:ext uri="{BB962C8B-B14F-4D97-AF65-F5344CB8AC3E}">
        <p14:creationId xmlns:p14="http://schemas.microsoft.com/office/powerpoint/2010/main" val="36020926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7B5B09-831E-5141-6150-A24F4F28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83D96D2-A069-5D53-B248-55E006C3934E}"/>
              </a:ext>
            </a:extLst>
          </p:cNvPr>
          <p:cNvSpPr txBox="1"/>
          <p:nvPr/>
        </p:nvSpPr>
        <p:spPr>
          <a:xfrm>
            <a:off x="4677958" y="1638300"/>
            <a:ext cx="8932083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20"/>
              </a:lnSpc>
              <a:spcBef>
                <a:spcPct val="0"/>
              </a:spcBef>
            </a:pP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Genesis 22: 5-6 NTV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057400" y="2833787"/>
            <a:ext cx="1363441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 Quédense aquí con el burro, dijo Abraham a los siervos. El muchacho y yo seguiremos un poco más adelante. Allí </a:t>
            </a:r>
            <a:r>
              <a:rPr lang="es-ES" sz="4000" b="1" u="sng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adoraremos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y volveremos enseguida. 6 Entonces Abraham puso la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leña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para la ofrenda sobre los hombros de Isaac, mientras que él llevó el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fuego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y el </a:t>
            </a:r>
            <a:r>
              <a:rPr lang="es-ES" sz="4000" b="1" dirty="0">
                <a:solidFill>
                  <a:srgbClr val="FF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cuchillo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. </a:t>
            </a:r>
          </a:p>
        </p:txBody>
      </p:sp>
    </p:spTree>
    <p:extLst>
      <p:ext uri="{BB962C8B-B14F-4D97-AF65-F5344CB8AC3E}">
        <p14:creationId xmlns:p14="http://schemas.microsoft.com/office/powerpoint/2010/main" val="4921619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7B5B09-831E-5141-6150-A24F4F28C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583D96D2-A069-5D53-B248-55E006C3934E}"/>
              </a:ext>
            </a:extLst>
          </p:cNvPr>
          <p:cNvSpPr txBox="1"/>
          <p:nvPr/>
        </p:nvSpPr>
        <p:spPr>
          <a:xfrm>
            <a:off x="2057400" y="1638300"/>
            <a:ext cx="8932083" cy="10570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20"/>
              </a:lnSpc>
              <a:spcBef>
                <a:spcPct val="0"/>
              </a:spcBef>
            </a:pP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Shajah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</a:t>
            </a:r>
            <a:r>
              <a:rPr lang="es-ES" sz="6000" dirty="0">
                <a:solidFill>
                  <a:srgbClr val="081345"/>
                </a:solidFill>
                <a:latin typeface="Montserrat Medium" pitchFamily="2" charset="77"/>
              </a:rPr>
              <a:t>(</a:t>
            </a:r>
            <a:r>
              <a:rPr lang="en-US" sz="6000" dirty="0" err="1">
                <a:solidFill>
                  <a:srgbClr val="081345"/>
                </a:solidFill>
                <a:latin typeface="Montserrat Medium" pitchFamily="2" charset="77"/>
              </a:rPr>
              <a:t>ש</a:t>
            </a:r>
            <a:r>
              <a:rPr lang="en-US" sz="6000" dirty="0">
                <a:solidFill>
                  <a:srgbClr val="081345"/>
                </a:solidFill>
                <a:latin typeface="Montserrat Medium" pitchFamily="2" charset="77"/>
              </a:rPr>
              <a:t>ָׁ</a:t>
            </a:r>
            <a:r>
              <a:rPr lang="en-US" sz="6000" dirty="0" err="1">
                <a:solidFill>
                  <a:srgbClr val="081345"/>
                </a:solidFill>
                <a:latin typeface="Montserrat Medium" pitchFamily="2" charset="77"/>
              </a:rPr>
              <a:t>חָה</a:t>
            </a:r>
            <a:r>
              <a:rPr lang="es-ES" sz="6000" dirty="0">
                <a:solidFill>
                  <a:srgbClr val="081345"/>
                </a:solidFill>
                <a:latin typeface="Montserrat Medium" pitchFamily="2" charset="77"/>
              </a:rPr>
              <a:t>)</a:t>
            </a:r>
            <a:r>
              <a:rPr lang="en-US" sz="6600" dirty="0">
                <a:solidFill>
                  <a:srgbClr val="081345"/>
                </a:solidFill>
              </a:rPr>
              <a:t> </a:t>
            </a:r>
            <a:endParaRPr lang="en-US" sz="6229" b="1" dirty="0">
              <a:solidFill>
                <a:srgbClr val="081345"/>
              </a:solidFill>
              <a:latin typeface="Montserrat Heavy"/>
              <a:ea typeface="Montserrat Heavy"/>
              <a:cs typeface="Montserrat Heavy"/>
              <a:sym typeface="Montserrat Heavy"/>
            </a:endParaRP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29190EE-90F3-AAE9-17A3-4DA023B6F419}"/>
              </a:ext>
            </a:extLst>
          </p:cNvPr>
          <p:cNvSpPr txBox="1"/>
          <p:nvPr/>
        </p:nvSpPr>
        <p:spPr>
          <a:xfrm>
            <a:off x="2057400" y="3009900"/>
            <a:ext cx="13634416" cy="36933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Palabra hebrea</a:t>
            </a:r>
            <a:r>
              <a:rPr lang="en-U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q</a:t>
            </a:r>
            <a:r>
              <a:rPr lang="es-ES" sz="4000" b="1" dirty="0" err="1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ue</a:t>
            </a: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literalmente significa "inclinarse" o "humillarse". </a:t>
            </a:r>
          </a:p>
          <a:p>
            <a:pPr>
              <a:spcBef>
                <a:spcPct val="0"/>
              </a:spcBef>
            </a:pPr>
            <a:endParaRPr lang="es-ES" sz="4000" b="1" dirty="0">
              <a:solidFill>
                <a:srgbClr val="081345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>
              <a:spcBef>
                <a:spcPct val="0"/>
              </a:spcBef>
            </a:pPr>
            <a:r>
              <a:rPr lang="es-ES" sz="40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Definimos la adoración como la disposición de rendir a Dios lo que más se ama, reconociendo su soberanía por encima de todo.</a:t>
            </a:r>
          </a:p>
        </p:txBody>
      </p:sp>
    </p:spTree>
    <p:extLst>
      <p:ext uri="{BB962C8B-B14F-4D97-AF65-F5344CB8AC3E}">
        <p14:creationId xmlns:p14="http://schemas.microsoft.com/office/powerpoint/2010/main" val="30810650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DEEA0-586F-E012-6C69-83B257E94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3AAD74-36AC-A803-2BA5-26535226D8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296930" cy="10287000"/>
          </a:xfrm>
          <a:prstGeom prst="rect">
            <a:avLst/>
          </a:prstGeom>
        </p:spPr>
      </p:pic>
      <p:sp>
        <p:nvSpPr>
          <p:cNvPr id="5" name="TextBox 14">
            <a:extLst>
              <a:ext uri="{FF2B5EF4-FFF2-40B4-BE49-F238E27FC236}">
                <a16:creationId xmlns:a16="http://schemas.microsoft.com/office/drawing/2014/main" id="{F7C8E259-E57F-B8BE-0194-A5BD3CA5901F}"/>
              </a:ext>
            </a:extLst>
          </p:cNvPr>
          <p:cNvSpPr txBox="1"/>
          <p:nvPr/>
        </p:nvSpPr>
        <p:spPr>
          <a:xfrm>
            <a:off x="2209800" y="1562100"/>
            <a:ext cx="12954000" cy="103412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8720"/>
              </a:lnSpc>
              <a:spcBef>
                <a:spcPct val="0"/>
              </a:spcBef>
            </a:pP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Lecciones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del </a:t>
            </a:r>
            <a:r>
              <a:rPr lang="en-US" sz="6229" b="1" dirty="0" err="1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pasaje</a:t>
            </a:r>
            <a:r>
              <a:rPr lang="en-US" sz="6229" b="1" dirty="0">
                <a:solidFill>
                  <a:srgbClr val="081345"/>
                </a:solidFill>
                <a:latin typeface="Montserrat Heavy"/>
                <a:ea typeface="Montserrat Heavy"/>
                <a:cs typeface="Montserrat Heavy"/>
                <a:sym typeface="Montserrat Heavy"/>
              </a:rPr>
              <a:t> </a:t>
            </a:r>
          </a:p>
        </p:txBody>
      </p:sp>
      <p:sp>
        <p:nvSpPr>
          <p:cNvPr id="9" name="TextBox 16">
            <a:extLst>
              <a:ext uri="{FF2B5EF4-FFF2-40B4-BE49-F238E27FC236}">
                <a16:creationId xmlns:a16="http://schemas.microsoft.com/office/drawing/2014/main" id="{E022AE5C-9DFB-85D5-10F1-A554BA648A9D}"/>
              </a:ext>
            </a:extLst>
          </p:cNvPr>
          <p:cNvSpPr txBox="1"/>
          <p:nvPr/>
        </p:nvSpPr>
        <p:spPr>
          <a:xfrm>
            <a:off x="2209800" y="2927222"/>
            <a:ext cx="13634416" cy="25326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2950" indent="-742950"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La adoración cuesta</a:t>
            </a:r>
          </a:p>
          <a:p>
            <a:pPr marL="742950" indent="-742950"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Va más allá de las canciones </a:t>
            </a:r>
          </a:p>
          <a:p>
            <a:pPr marL="742950" indent="-742950" algn="just">
              <a:lnSpc>
                <a:spcPct val="150000"/>
              </a:lnSpc>
              <a:spcBef>
                <a:spcPct val="0"/>
              </a:spcBef>
              <a:buFont typeface="+mj-lt"/>
              <a:buAutoNum type="arabicPeriod"/>
            </a:pPr>
            <a:r>
              <a:rPr lang="es-ES" sz="3800" b="1" dirty="0">
                <a:solidFill>
                  <a:srgbClr val="081345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Es una actitud del corazón </a:t>
            </a:r>
          </a:p>
        </p:txBody>
      </p:sp>
    </p:spTree>
    <p:extLst>
      <p:ext uri="{BB962C8B-B14F-4D97-AF65-F5344CB8AC3E}">
        <p14:creationId xmlns:p14="http://schemas.microsoft.com/office/powerpoint/2010/main" val="27304267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1422</TotalTime>
  <Words>399</Words>
  <Application>Microsoft Macintosh PowerPoint</Application>
  <PresentationFormat>Custom</PresentationFormat>
  <Paragraphs>36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Montserrat Medium</vt:lpstr>
      <vt:lpstr>Calibri</vt:lpstr>
      <vt:lpstr>Rastanty Cortez</vt:lpstr>
      <vt:lpstr>Montserrat Heavy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Copy of Identidad Eterna</dc:title>
  <dc:creator>JJ Gomez</dc:creator>
  <cp:lastModifiedBy>Microsoft Office User</cp:lastModifiedBy>
  <cp:revision>41</cp:revision>
  <dcterms:created xsi:type="dcterms:W3CDTF">2006-08-16T00:00:00Z</dcterms:created>
  <dcterms:modified xsi:type="dcterms:W3CDTF">2026-07-19T01:43:16Z</dcterms:modified>
  <dc:identifier>DAHOPW33we4</dc:identifier>
</cp:coreProperties>
</file>