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4" r:id="rId3"/>
    <p:sldId id="260" r:id="rId4"/>
    <p:sldId id="265" r:id="rId5"/>
    <p:sldId id="275" r:id="rId6"/>
    <p:sldId id="300" r:id="rId7"/>
    <p:sldId id="266" r:id="rId8"/>
    <p:sldId id="292" r:id="rId9"/>
    <p:sldId id="267" r:id="rId10"/>
    <p:sldId id="259" r:id="rId11"/>
    <p:sldId id="276" r:id="rId12"/>
    <p:sldId id="277" r:id="rId13"/>
    <p:sldId id="278" r:id="rId14"/>
    <p:sldId id="293" r:id="rId15"/>
    <p:sldId id="280" r:id="rId16"/>
    <p:sldId id="268" r:id="rId17"/>
    <p:sldId id="281" r:id="rId18"/>
    <p:sldId id="282" r:id="rId19"/>
    <p:sldId id="295" r:id="rId20"/>
    <p:sldId id="269" r:id="rId21"/>
    <p:sldId id="285" r:id="rId22"/>
    <p:sldId id="288" r:id="rId23"/>
    <p:sldId id="284" r:id="rId24"/>
    <p:sldId id="286" r:id="rId25"/>
    <p:sldId id="287" r:id="rId26"/>
    <p:sldId id="289" r:id="rId27"/>
    <p:sldId id="296" r:id="rId28"/>
    <p:sldId id="290" r:id="rId29"/>
    <p:sldId id="262" r:id="rId30"/>
    <p:sldId id="291" r:id="rId31"/>
    <p:sldId id="297" r:id="rId32"/>
    <p:sldId id="298" r:id="rId33"/>
    <p:sldId id="299" r:id="rId34"/>
    <p:sldId id="274" r:id="rId35"/>
  </p:sldIdLst>
  <p:sldSz cx="18288000" cy="10287000"/>
  <p:notesSz cx="6858000" cy="9144000"/>
  <p:embeddedFontLst>
    <p:embeddedFont>
      <p:font typeface="Calibri" panose="020F0502020204030204" pitchFamily="34" charset="0"/>
      <p:regular r:id="rId36"/>
      <p:bold r:id="rId37"/>
      <p:italic r:id="rId38"/>
      <p:boldItalic r:id="rId39"/>
    </p:embeddedFont>
    <p:embeddedFont>
      <p:font typeface="Montserrat Heavy" pitchFamily="2" charset="77"/>
      <p:regular r:id="rId40"/>
      <p:bold r:id="rId41"/>
    </p:embeddedFont>
    <p:embeddedFont>
      <p:font typeface="Montserrat Medium" pitchFamily="2" charset="77"/>
      <p:regular r:id="rId42"/>
      <p: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8035"/>
    <a:srgbClr val="0813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95" autoAdjust="0"/>
    <p:restoredTop sz="94640" autoAdjust="0"/>
  </p:normalViewPr>
  <p:slideViewPr>
    <p:cSldViewPr>
      <p:cViewPr>
        <p:scale>
          <a:sx n="67" d="100"/>
          <a:sy n="67" d="100"/>
        </p:scale>
        <p:origin x="464"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8.fntdata"/><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J M Gomez M" userId="d0bcda1e15e4a3e8" providerId="LiveId" clId="{9FEA8410-7655-45DB-AC09-F47EA024D66F}"/>
    <pc:docChg chg="modSld">
      <pc:chgData name="Juan J M Gomez M" userId="d0bcda1e15e4a3e8" providerId="LiveId" clId="{9FEA8410-7655-45DB-AC09-F47EA024D66F}" dt="2026-08-15T20:08:22.231" v="180" actId="14100"/>
      <pc:docMkLst>
        <pc:docMk/>
      </pc:docMkLst>
      <pc:sldChg chg="modSp mod">
        <pc:chgData name="Juan J M Gomez M" userId="d0bcda1e15e4a3e8" providerId="LiveId" clId="{9FEA8410-7655-45DB-AC09-F47EA024D66F}" dt="2026-08-15T20:00:34.229" v="3" actId="20577"/>
        <pc:sldMkLst>
          <pc:docMk/>
          <pc:sldMk cId="492161942" sldId="259"/>
        </pc:sldMkLst>
        <pc:spChg chg="mod">
          <ac:chgData name="Juan J M Gomez M" userId="d0bcda1e15e4a3e8" providerId="LiveId" clId="{9FEA8410-7655-45DB-AC09-F47EA024D66F}" dt="2026-08-15T20:00:34.229" v="3" actId="20577"/>
          <ac:spMkLst>
            <pc:docMk/>
            <pc:sldMk cId="492161942" sldId="259"/>
            <ac:spMk id="9" creationId="{E29190EE-90F3-AAE9-17A3-4DA023B6F419}"/>
          </ac:spMkLst>
        </pc:spChg>
      </pc:sldChg>
      <pc:sldChg chg="modSp mod">
        <pc:chgData name="Juan J M Gomez M" userId="d0bcda1e15e4a3e8" providerId="LiveId" clId="{9FEA8410-7655-45DB-AC09-F47EA024D66F}" dt="2026-08-15T20:05:29.496" v="137" actId="1076"/>
        <pc:sldMkLst>
          <pc:docMk/>
          <pc:sldMk cId="3730768630" sldId="262"/>
        </pc:sldMkLst>
        <pc:spChg chg="mod">
          <ac:chgData name="Juan J M Gomez M" userId="d0bcda1e15e4a3e8" providerId="LiveId" clId="{9FEA8410-7655-45DB-AC09-F47EA024D66F}" dt="2026-08-15T20:05:29.496" v="137" actId="1076"/>
          <ac:spMkLst>
            <pc:docMk/>
            <pc:sldMk cId="3730768630" sldId="262"/>
            <ac:spMk id="4" creationId="{20993C3A-8EAF-2B3C-6BCF-8501734D6B4E}"/>
          </ac:spMkLst>
        </pc:spChg>
      </pc:sldChg>
      <pc:sldChg chg="modSp mod">
        <pc:chgData name="Juan J M Gomez M" userId="d0bcda1e15e4a3e8" providerId="LiveId" clId="{9FEA8410-7655-45DB-AC09-F47EA024D66F}" dt="2026-08-15T20:07:12.014" v="164" actId="1076"/>
        <pc:sldMkLst>
          <pc:docMk/>
          <pc:sldMk cId="4035612670" sldId="267"/>
        </pc:sldMkLst>
        <pc:spChg chg="mod">
          <ac:chgData name="Juan J M Gomez M" userId="d0bcda1e15e4a3e8" providerId="LiveId" clId="{9FEA8410-7655-45DB-AC09-F47EA024D66F}" dt="2026-08-15T20:07:12.014" v="164" actId="1076"/>
          <ac:spMkLst>
            <pc:docMk/>
            <pc:sldMk cId="4035612670" sldId="267"/>
            <ac:spMk id="4" creationId="{74479B50-14C8-2BB3-6EA6-DB2E17FF3695}"/>
          </ac:spMkLst>
        </pc:spChg>
      </pc:sldChg>
      <pc:sldChg chg="modSp mod">
        <pc:chgData name="Juan J M Gomez M" userId="d0bcda1e15e4a3e8" providerId="LiveId" clId="{9FEA8410-7655-45DB-AC09-F47EA024D66F}" dt="2026-08-15T20:07:30.684" v="165" actId="14100"/>
        <pc:sldMkLst>
          <pc:docMk/>
          <pc:sldMk cId="1401655609" sldId="268"/>
        </pc:sldMkLst>
        <pc:spChg chg="mod">
          <ac:chgData name="Juan J M Gomez M" userId="d0bcda1e15e4a3e8" providerId="LiveId" clId="{9FEA8410-7655-45DB-AC09-F47EA024D66F}" dt="2026-08-15T20:07:30.684" v="165" actId="14100"/>
          <ac:spMkLst>
            <pc:docMk/>
            <pc:sldMk cId="1401655609" sldId="268"/>
            <ac:spMk id="9" creationId="{B4185C68-6C85-674C-F102-A54E56377A94}"/>
          </ac:spMkLst>
        </pc:spChg>
      </pc:sldChg>
      <pc:sldChg chg="modSp mod">
        <pc:chgData name="Juan J M Gomez M" userId="d0bcda1e15e4a3e8" providerId="LiveId" clId="{9FEA8410-7655-45DB-AC09-F47EA024D66F}" dt="2026-08-15T20:01:07.792" v="51" actId="20577"/>
        <pc:sldMkLst>
          <pc:docMk/>
          <pc:sldMk cId="2623437137" sldId="269"/>
        </pc:sldMkLst>
        <pc:spChg chg="mod">
          <ac:chgData name="Juan J M Gomez M" userId="d0bcda1e15e4a3e8" providerId="LiveId" clId="{9FEA8410-7655-45DB-AC09-F47EA024D66F}" dt="2026-08-15T20:01:07.792" v="51" actId="20577"/>
          <ac:spMkLst>
            <pc:docMk/>
            <pc:sldMk cId="2623437137" sldId="269"/>
            <ac:spMk id="4" creationId="{FFC0210A-24A6-FB45-F09D-F468B7B2F786}"/>
          </ac:spMkLst>
        </pc:spChg>
      </pc:sldChg>
      <pc:sldChg chg="modSp mod">
        <pc:chgData name="Juan J M Gomez M" userId="d0bcda1e15e4a3e8" providerId="LiveId" clId="{9FEA8410-7655-45DB-AC09-F47EA024D66F}" dt="2026-08-15T20:08:01.626" v="170" actId="1076"/>
        <pc:sldMkLst>
          <pc:docMk/>
          <pc:sldMk cId="2413137057" sldId="270"/>
        </pc:sldMkLst>
        <pc:spChg chg="mod">
          <ac:chgData name="Juan J M Gomez M" userId="d0bcda1e15e4a3e8" providerId="LiveId" clId="{9FEA8410-7655-45DB-AC09-F47EA024D66F}" dt="2026-08-15T20:04:49.042" v="112" actId="1076"/>
          <ac:spMkLst>
            <pc:docMk/>
            <pc:sldMk cId="2413137057" sldId="270"/>
            <ac:spMk id="5" creationId="{A316264F-53F2-1486-9081-167D6EBEA3A6}"/>
          </ac:spMkLst>
        </pc:spChg>
        <pc:spChg chg="mod">
          <ac:chgData name="Juan J M Gomez M" userId="d0bcda1e15e4a3e8" providerId="LiveId" clId="{9FEA8410-7655-45DB-AC09-F47EA024D66F}" dt="2026-08-15T20:08:01.626" v="170" actId="1076"/>
          <ac:spMkLst>
            <pc:docMk/>
            <pc:sldMk cId="2413137057" sldId="270"/>
            <ac:spMk id="9" creationId="{4CB6C2C8-614A-BE51-6C4C-B31C0D613100}"/>
          </ac:spMkLst>
        </pc:spChg>
      </pc:sldChg>
      <pc:sldChg chg="modSp mod">
        <pc:chgData name="Juan J M Gomez M" userId="d0bcda1e15e4a3e8" providerId="LiveId" clId="{9FEA8410-7655-45DB-AC09-F47EA024D66F}" dt="2026-08-15T20:08:22.231" v="180" actId="14100"/>
        <pc:sldMkLst>
          <pc:docMk/>
          <pc:sldMk cId="385757549" sldId="271"/>
        </pc:sldMkLst>
        <pc:spChg chg="mod">
          <ac:chgData name="Juan J M Gomez M" userId="d0bcda1e15e4a3e8" providerId="LiveId" clId="{9FEA8410-7655-45DB-AC09-F47EA024D66F}" dt="2026-08-15T20:04:56.484" v="113" actId="1076"/>
          <ac:spMkLst>
            <pc:docMk/>
            <pc:sldMk cId="385757549" sldId="271"/>
            <ac:spMk id="5" creationId="{A12F4EA5-75F1-7F63-A52E-A04BA221C189}"/>
          </ac:spMkLst>
        </pc:spChg>
        <pc:spChg chg="mod">
          <ac:chgData name="Juan J M Gomez M" userId="d0bcda1e15e4a3e8" providerId="LiveId" clId="{9FEA8410-7655-45DB-AC09-F47EA024D66F}" dt="2026-08-15T20:08:22.231" v="180" actId="14100"/>
          <ac:spMkLst>
            <pc:docMk/>
            <pc:sldMk cId="385757549" sldId="271"/>
            <ac:spMk id="9" creationId="{55971E18-E078-55E1-A949-05E8B3DA3424}"/>
          </ac:spMkLst>
        </pc:spChg>
      </pc:sldChg>
      <pc:sldChg chg="modSp mod">
        <pc:chgData name="Juan J M Gomez M" userId="d0bcda1e15e4a3e8" providerId="LiveId" clId="{9FEA8410-7655-45DB-AC09-F47EA024D66F}" dt="2026-08-15T20:06:30.940" v="163" actId="1076"/>
        <pc:sldMkLst>
          <pc:docMk/>
          <pc:sldMk cId="313100236" sldId="272"/>
        </pc:sldMkLst>
        <pc:spChg chg="mod">
          <ac:chgData name="Juan J M Gomez M" userId="d0bcda1e15e4a3e8" providerId="LiveId" clId="{9FEA8410-7655-45DB-AC09-F47EA024D66F}" dt="2026-08-15T20:06:23.142" v="161" actId="1076"/>
          <ac:spMkLst>
            <pc:docMk/>
            <pc:sldMk cId="313100236" sldId="272"/>
            <ac:spMk id="5" creationId="{6D2540FD-544E-63D5-4CDE-60845A19E855}"/>
          </ac:spMkLst>
        </pc:spChg>
        <pc:spChg chg="mod">
          <ac:chgData name="Juan J M Gomez M" userId="d0bcda1e15e4a3e8" providerId="LiveId" clId="{9FEA8410-7655-45DB-AC09-F47EA024D66F}" dt="2026-08-15T20:06:30.940" v="163" actId="1076"/>
          <ac:spMkLst>
            <pc:docMk/>
            <pc:sldMk cId="313100236" sldId="272"/>
            <ac:spMk id="9" creationId="{52FC7947-86B8-7EA0-4C12-C5C39EC52549}"/>
          </ac:spMkLst>
        </pc:spChg>
      </pc:sldChg>
      <pc:sldChg chg="modSp mod">
        <pc:chgData name="Juan J M Gomez M" userId="d0bcda1e15e4a3e8" providerId="LiveId" clId="{9FEA8410-7655-45DB-AC09-F47EA024D66F}" dt="2026-08-15T20:06:12.196" v="160" actId="1076"/>
        <pc:sldMkLst>
          <pc:docMk/>
          <pc:sldMk cId="3208329925" sldId="273"/>
        </pc:sldMkLst>
        <pc:spChg chg="mod">
          <ac:chgData name="Juan J M Gomez M" userId="d0bcda1e15e4a3e8" providerId="LiveId" clId="{9FEA8410-7655-45DB-AC09-F47EA024D66F}" dt="2026-08-15T20:06:12.196" v="160" actId="1076"/>
          <ac:spMkLst>
            <pc:docMk/>
            <pc:sldMk cId="3208329925" sldId="273"/>
            <ac:spMk id="5" creationId="{4BA2E443-E1BC-E730-E96E-9F56898579E1}"/>
          </ac:spMkLst>
        </pc:spChg>
        <pc:spChg chg="mod">
          <ac:chgData name="Juan J M Gomez M" userId="d0bcda1e15e4a3e8" providerId="LiveId" clId="{9FEA8410-7655-45DB-AC09-F47EA024D66F}" dt="2026-08-15T20:05:59.680" v="158" actId="14100"/>
          <ac:spMkLst>
            <pc:docMk/>
            <pc:sldMk cId="3208329925" sldId="273"/>
            <ac:spMk id="9" creationId="{1C8FE014-1293-58FB-C185-FC10C16F487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9A1F07-652B-52A6-8C81-313E912B12C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974"/>
            <a:ext cx="18288000" cy="102850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A1F02-E397-BB5B-3561-E786C42E1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583D96D2-A069-5D53-B248-55E006C3934E}"/>
              </a:ext>
            </a:extLst>
          </p:cNvPr>
          <p:cNvSpPr txBox="1"/>
          <p:nvPr/>
        </p:nvSpPr>
        <p:spPr>
          <a:xfrm>
            <a:off x="4677958" y="1638300"/>
            <a:ext cx="8932083" cy="1034129"/>
          </a:xfrm>
          <a:prstGeom prst="rect">
            <a:avLst/>
          </a:prstGeom>
        </p:spPr>
        <p:txBody>
          <a:bodyPr wrap="square" lIns="0" tIns="0" rIns="0" bIns="0" rtlCol="0" anchor="t">
            <a:spAutoFit/>
          </a:bodyPr>
          <a:lstStyle/>
          <a:p>
            <a:pPr algn="ctr">
              <a:lnSpc>
                <a:spcPts val="8720"/>
              </a:lnSpc>
              <a:spcBef>
                <a:spcPct val="0"/>
              </a:spcBef>
            </a:pPr>
            <a:r>
              <a:rPr lang="es-DO" sz="6229" b="1" noProof="0" dirty="0">
                <a:solidFill>
                  <a:srgbClr val="081345"/>
                </a:solidFill>
                <a:latin typeface="Montserrat Heavy"/>
                <a:ea typeface="Montserrat Heavy"/>
                <a:cs typeface="Montserrat Heavy"/>
                <a:sym typeface="Montserrat Heavy"/>
              </a:rPr>
              <a:t>Hebreos 5:11-14 NTV </a:t>
            </a:r>
          </a:p>
        </p:txBody>
      </p:sp>
      <p:sp>
        <p:nvSpPr>
          <p:cNvPr id="9" name="TextBox 16">
            <a:extLst>
              <a:ext uri="{FF2B5EF4-FFF2-40B4-BE49-F238E27FC236}">
                <a16:creationId xmlns:a16="http://schemas.microsoft.com/office/drawing/2014/main" id="{E29190EE-90F3-AAE9-17A3-4DA023B6F419}"/>
              </a:ext>
            </a:extLst>
          </p:cNvPr>
          <p:cNvSpPr txBox="1"/>
          <p:nvPr/>
        </p:nvSpPr>
        <p:spPr>
          <a:xfrm>
            <a:off x="2326791" y="3314700"/>
            <a:ext cx="13634416" cy="2462213"/>
          </a:xfrm>
          <a:prstGeom prst="rect">
            <a:avLst/>
          </a:prstGeom>
        </p:spPr>
        <p:txBody>
          <a:bodyPr lIns="0" tIns="0" rIns="0" bIns="0" rtlCol="0" anchor="t">
            <a:spAutoFit/>
          </a:bodyPr>
          <a:lstStyle/>
          <a:p>
            <a:pPr algn="just">
              <a:spcBef>
                <a:spcPct val="0"/>
              </a:spcBef>
            </a:pPr>
            <a:r>
              <a:rPr lang="en-US" sz="4000" b="1" dirty="0">
                <a:solidFill>
                  <a:srgbClr val="081345"/>
                </a:solidFill>
                <a:latin typeface="Montserrat Medium"/>
              </a:rPr>
              <a:t>Nos </a:t>
            </a:r>
            <a:r>
              <a:rPr lang="en-US" sz="4000" b="1" dirty="0" err="1">
                <a:solidFill>
                  <a:srgbClr val="081345"/>
                </a:solidFill>
                <a:latin typeface="Montserrat Medium"/>
              </a:rPr>
              <a:t>gustaría</a:t>
            </a:r>
            <a:r>
              <a:rPr lang="en-US" sz="4000" b="1" dirty="0">
                <a:solidFill>
                  <a:srgbClr val="081345"/>
                </a:solidFill>
                <a:latin typeface="Montserrat Medium"/>
              </a:rPr>
              <a:t> </a:t>
            </a:r>
            <a:r>
              <a:rPr lang="en-US" sz="4000" b="1" dirty="0" err="1">
                <a:solidFill>
                  <a:srgbClr val="081345"/>
                </a:solidFill>
                <a:latin typeface="Montserrat Medium"/>
              </a:rPr>
              <a:t>decir</a:t>
            </a:r>
            <a:r>
              <a:rPr lang="en-US" sz="4000" b="1" dirty="0">
                <a:solidFill>
                  <a:srgbClr val="081345"/>
                </a:solidFill>
                <a:latin typeface="Montserrat Medium"/>
              </a:rPr>
              <a:t> </a:t>
            </a:r>
            <a:r>
              <a:rPr lang="en-US" sz="4000" b="1" dirty="0" err="1">
                <a:solidFill>
                  <a:srgbClr val="081345"/>
                </a:solidFill>
                <a:latin typeface="Montserrat Medium"/>
              </a:rPr>
              <a:t>mucho</a:t>
            </a:r>
            <a:r>
              <a:rPr lang="en-US" sz="4000" b="1" dirty="0">
                <a:solidFill>
                  <a:srgbClr val="081345"/>
                </a:solidFill>
                <a:latin typeface="Montserrat Medium"/>
              </a:rPr>
              <a:t> </a:t>
            </a:r>
            <a:r>
              <a:rPr lang="en-US" sz="4000" b="1" dirty="0" err="1">
                <a:solidFill>
                  <a:srgbClr val="081345"/>
                </a:solidFill>
                <a:latin typeface="Montserrat Medium"/>
              </a:rPr>
              <a:t>más</a:t>
            </a:r>
            <a:r>
              <a:rPr lang="en-US" sz="4000" b="1" dirty="0">
                <a:solidFill>
                  <a:srgbClr val="081345"/>
                </a:solidFill>
                <a:latin typeface="Montserrat Medium"/>
              </a:rPr>
              <a:t> </a:t>
            </a:r>
            <a:r>
              <a:rPr lang="en-US" sz="4000" b="1" dirty="0" err="1">
                <a:solidFill>
                  <a:srgbClr val="081345"/>
                </a:solidFill>
                <a:latin typeface="Montserrat Medium"/>
              </a:rPr>
              <a:t>sobre</a:t>
            </a:r>
            <a:r>
              <a:rPr lang="en-US" sz="4000" b="1" dirty="0">
                <a:solidFill>
                  <a:srgbClr val="081345"/>
                </a:solidFill>
                <a:latin typeface="Montserrat Medium"/>
              </a:rPr>
              <a:t> </a:t>
            </a:r>
            <a:r>
              <a:rPr lang="en-US" sz="4000" b="1" dirty="0" err="1">
                <a:solidFill>
                  <a:srgbClr val="081345"/>
                </a:solidFill>
                <a:latin typeface="Montserrat Medium"/>
              </a:rPr>
              <a:t>este</a:t>
            </a:r>
            <a:r>
              <a:rPr lang="en-US" sz="4000" b="1" dirty="0">
                <a:solidFill>
                  <a:srgbClr val="081345"/>
                </a:solidFill>
                <a:latin typeface="Montserrat Medium"/>
              </a:rPr>
              <a:t> </a:t>
            </a:r>
            <a:r>
              <a:rPr lang="en-US" sz="4000" b="1" dirty="0" err="1">
                <a:solidFill>
                  <a:srgbClr val="081345"/>
                </a:solidFill>
                <a:latin typeface="Montserrat Medium"/>
              </a:rPr>
              <a:t>tema</a:t>
            </a:r>
            <a:r>
              <a:rPr lang="en-US" sz="4000" b="1" dirty="0">
                <a:solidFill>
                  <a:srgbClr val="081345"/>
                </a:solidFill>
                <a:latin typeface="Montserrat Medium"/>
              </a:rPr>
              <a:t>, </a:t>
            </a:r>
            <a:r>
              <a:rPr lang="en-US" sz="4000" b="1" dirty="0" err="1">
                <a:solidFill>
                  <a:srgbClr val="081345"/>
                </a:solidFill>
                <a:latin typeface="Montserrat Medium"/>
              </a:rPr>
              <a:t>pero</a:t>
            </a:r>
            <a:r>
              <a:rPr lang="en-US" sz="4000" b="1" dirty="0">
                <a:solidFill>
                  <a:srgbClr val="081345"/>
                </a:solidFill>
                <a:latin typeface="Montserrat Medium"/>
              </a:rPr>
              <a:t> </a:t>
            </a:r>
            <a:r>
              <a:rPr lang="en-US" sz="4000" b="1" dirty="0" err="1">
                <a:solidFill>
                  <a:srgbClr val="081345"/>
                </a:solidFill>
                <a:latin typeface="Montserrat Medium"/>
              </a:rPr>
              <a:t>es</a:t>
            </a:r>
            <a:r>
              <a:rPr lang="en-US" sz="4000" b="1" dirty="0">
                <a:solidFill>
                  <a:srgbClr val="081345"/>
                </a:solidFill>
                <a:latin typeface="Montserrat Medium"/>
              </a:rPr>
              <a:t> </a:t>
            </a:r>
            <a:r>
              <a:rPr lang="en-US" sz="4000" b="1" dirty="0" err="1">
                <a:solidFill>
                  <a:srgbClr val="081345"/>
                </a:solidFill>
                <a:latin typeface="Montserrat Medium"/>
              </a:rPr>
              <a:t>difícil</a:t>
            </a:r>
            <a:r>
              <a:rPr lang="en-US" sz="4000" b="1" dirty="0">
                <a:solidFill>
                  <a:srgbClr val="081345"/>
                </a:solidFill>
                <a:latin typeface="Montserrat Medium"/>
              </a:rPr>
              <a:t> de </a:t>
            </a:r>
            <a:r>
              <a:rPr lang="en-US" sz="4000" b="1" dirty="0" err="1">
                <a:solidFill>
                  <a:srgbClr val="081345"/>
                </a:solidFill>
                <a:latin typeface="Montserrat Medium"/>
              </a:rPr>
              <a:t>explicar</a:t>
            </a:r>
            <a:r>
              <a:rPr lang="en-US" sz="4000" b="1" dirty="0">
                <a:solidFill>
                  <a:srgbClr val="081345"/>
                </a:solidFill>
                <a:latin typeface="Montserrat Medium"/>
              </a:rPr>
              <a:t>, </a:t>
            </a:r>
            <a:r>
              <a:rPr lang="en-US" sz="4000" b="1" dirty="0" err="1">
                <a:solidFill>
                  <a:srgbClr val="081345"/>
                </a:solidFill>
                <a:latin typeface="Montserrat Medium"/>
              </a:rPr>
              <a:t>sobre</a:t>
            </a:r>
            <a:r>
              <a:rPr lang="en-US" sz="4000" b="1" dirty="0">
                <a:solidFill>
                  <a:srgbClr val="081345"/>
                </a:solidFill>
                <a:latin typeface="Montserrat Medium"/>
              </a:rPr>
              <a:t> </a:t>
            </a:r>
            <a:r>
              <a:rPr lang="en-US" sz="4000" b="1" dirty="0" err="1">
                <a:solidFill>
                  <a:srgbClr val="081345"/>
                </a:solidFill>
                <a:latin typeface="Montserrat Medium"/>
              </a:rPr>
              <a:t>todo</a:t>
            </a:r>
            <a:r>
              <a:rPr lang="en-US" sz="4000" b="1" dirty="0">
                <a:solidFill>
                  <a:srgbClr val="081345"/>
                </a:solidFill>
                <a:latin typeface="Montserrat Medium"/>
              </a:rPr>
              <a:t> </a:t>
            </a:r>
            <a:r>
              <a:rPr lang="en-US" sz="4000" b="1" dirty="0" err="1">
                <a:solidFill>
                  <a:srgbClr val="081345"/>
                </a:solidFill>
                <a:latin typeface="Montserrat Medium"/>
              </a:rPr>
              <a:t>porque</a:t>
            </a:r>
            <a:r>
              <a:rPr lang="en-US" sz="4000" b="1" dirty="0">
                <a:solidFill>
                  <a:srgbClr val="081345"/>
                </a:solidFill>
                <a:latin typeface="Montserrat Medium"/>
              </a:rPr>
              <a:t> </a:t>
            </a:r>
            <a:r>
              <a:rPr lang="en-US" sz="4000" b="1" dirty="0" err="1">
                <a:solidFill>
                  <a:srgbClr val="081345"/>
                </a:solidFill>
                <a:latin typeface="Montserrat Medium"/>
              </a:rPr>
              <a:t>ustedes</a:t>
            </a:r>
            <a:r>
              <a:rPr lang="en-US" sz="4000" b="1" dirty="0">
                <a:solidFill>
                  <a:srgbClr val="081345"/>
                </a:solidFill>
                <a:latin typeface="Montserrat Medium"/>
              </a:rPr>
              <a:t> son </a:t>
            </a:r>
            <a:r>
              <a:rPr lang="en-US" sz="4000" b="1" dirty="0" err="1">
                <a:solidFill>
                  <a:srgbClr val="081345"/>
                </a:solidFill>
                <a:latin typeface="Montserrat Medium"/>
              </a:rPr>
              <a:t>torpes</a:t>
            </a:r>
            <a:r>
              <a:rPr lang="en-US" sz="4000" b="1" dirty="0">
                <a:solidFill>
                  <a:srgbClr val="081345"/>
                </a:solidFill>
                <a:latin typeface="Montserrat Medium"/>
              </a:rPr>
              <a:t> </a:t>
            </a:r>
            <a:r>
              <a:rPr lang="en-US" sz="4000" b="1" dirty="0" err="1">
                <a:solidFill>
                  <a:srgbClr val="081345"/>
                </a:solidFill>
                <a:latin typeface="Montserrat Medium"/>
              </a:rPr>
              <a:t>espiritualmente</a:t>
            </a:r>
            <a:r>
              <a:rPr lang="en-US" sz="4000" b="1" dirty="0">
                <a:solidFill>
                  <a:srgbClr val="081345"/>
                </a:solidFill>
                <a:latin typeface="Montserrat Medium"/>
              </a:rPr>
              <a:t> y </a:t>
            </a:r>
            <a:r>
              <a:rPr lang="en-US" sz="4000" b="1" dirty="0" err="1">
                <a:solidFill>
                  <a:srgbClr val="081345"/>
                </a:solidFill>
                <a:latin typeface="Montserrat Medium"/>
              </a:rPr>
              <a:t>tal</a:t>
            </a:r>
            <a:r>
              <a:rPr lang="en-US" sz="4000" b="1" dirty="0">
                <a:solidFill>
                  <a:srgbClr val="081345"/>
                </a:solidFill>
                <a:latin typeface="Montserrat Medium"/>
              </a:rPr>
              <a:t> </a:t>
            </a:r>
            <a:r>
              <a:rPr lang="en-US" sz="4000" b="1" dirty="0" err="1">
                <a:solidFill>
                  <a:srgbClr val="081345"/>
                </a:solidFill>
                <a:latin typeface="Montserrat Medium"/>
              </a:rPr>
              <a:t>parece</a:t>
            </a:r>
            <a:r>
              <a:rPr lang="en-US" sz="4000" b="1" dirty="0">
                <a:solidFill>
                  <a:srgbClr val="081345"/>
                </a:solidFill>
                <a:latin typeface="Montserrat Medium"/>
              </a:rPr>
              <a:t> que no </a:t>
            </a:r>
            <a:r>
              <a:rPr lang="en-US" sz="4000" b="1" dirty="0" err="1">
                <a:solidFill>
                  <a:srgbClr val="081345"/>
                </a:solidFill>
                <a:latin typeface="Montserrat Medium"/>
              </a:rPr>
              <a:t>escuchan</a:t>
            </a:r>
            <a:r>
              <a:rPr lang="en-US" sz="4000" b="1" dirty="0">
                <a:solidFill>
                  <a:srgbClr val="081345"/>
                </a:solidFill>
                <a:latin typeface="Montserrat Medium"/>
              </a:rPr>
              <a:t>.</a:t>
            </a:r>
            <a:endParaRPr lang="es-DO" sz="4000" b="1" dirty="0">
              <a:solidFill>
                <a:srgbClr val="081345"/>
              </a:solidFill>
              <a:latin typeface="Montserrat Medium"/>
              <a:sym typeface="Montserrat Medium"/>
            </a:endParaRPr>
          </a:p>
        </p:txBody>
      </p:sp>
    </p:spTree>
    <p:extLst>
      <p:ext uri="{BB962C8B-B14F-4D97-AF65-F5344CB8AC3E}">
        <p14:creationId xmlns:p14="http://schemas.microsoft.com/office/powerpoint/2010/main" val="492161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A1F02-E397-BB5B-3561-E786C42E1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583D96D2-A069-5D53-B248-55E006C3934E}"/>
              </a:ext>
            </a:extLst>
          </p:cNvPr>
          <p:cNvSpPr txBox="1"/>
          <p:nvPr/>
        </p:nvSpPr>
        <p:spPr>
          <a:xfrm>
            <a:off x="4677958" y="1638300"/>
            <a:ext cx="8932083" cy="1034129"/>
          </a:xfrm>
          <a:prstGeom prst="rect">
            <a:avLst/>
          </a:prstGeom>
        </p:spPr>
        <p:txBody>
          <a:bodyPr wrap="square" lIns="0" tIns="0" rIns="0" bIns="0" rtlCol="0" anchor="t">
            <a:spAutoFit/>
          </a:bodyPr>
          <a:lstStyle/>
          <a:p>
            <a:pPr algn="ctr">
              <a:lnSpc>
                <a:spcPts val="8720"/>
              </a:lnSpc>
              <a:spcBef>
                <a:spcPct val="0"/>
              </a:spcBef>
            </a:pPr>
            <a:r>
              <a:rPr lang="es-DO" sz="6229" b="1" noProof="0" dirty="0">
                <a:solidFill>
                  <a:srgbClr val="081345"/>
                </a:solidFill>
                <a:latin typeface="Montserrat Heavy"/>
                <a:ea typeface="Montserrat Heavy"/>
                <a:cs typeface="Montserrat Heavy"/>
                <a:sym typeface="Montserrat Heavy"/>
              </a:rPr>
              <a:t>Hebreos 5:11-14 NTV </a:t>
            </a:r>
          </a:p>
        </p:txBody>
      </p:sp>
      <p:sp>
        <p:nvSpPr>
          <p:cNvPr id="9" name="TextBox 16">
            <a:extLst>
              <a:ext uri="{FF2B5EF4-FFF2-40B4-BE49-F238E27FC236}">
                <a16:creationId xmlns:a16="http://schemas.microsoft.com/office/drawing/2014/main" id="{E29190EE-90F3-AAE9-17A3-4DA023B6F419}"/>
              </a:ext>
            </a:extLst>
          </p:cNvPr>
          <p:cNvSpPr txBox="1"/>
          <p:nvPr/>
        </p:nvSpPr>
        <p:spPr>
          <a:xfrm>
            <a:off x="2326791" y="3314700"/>
            <a:ext cx="13634416" cy="3077766"/>
          </a:xfrm>
          <a:prstGeom prst="rect">
            <a:avLst/>
          </a:prstGeom>
        </p:spPr>
        <p:txBody>
          <a:bodyPr lIns="0" tIns="0" rIns="0" bIns="0" rtlCol="0" anchor="t">
            <a:spAutoFit/>
          </a:bodyPr>
          <a:lstStyle/>
          <a:p>
            <a:pPr algn="just">
              <a:spcBef>
                <a:spcPct val="0"/>
              </a:spcBef>
            </a:pPr>
            <a:r>
              <a:rPr lang="en-US" sz="4000" b="1" dirty="0" err="1">
                <a:solidFill>
                  <a:srgbClr val="081345"/>
                </a:solidFill>
                <a:latin typeface="Montserrat Medium"/>
              </a:rPr>
              <a:t>Hace</a:t>
            </a:r>
            <a:r>
              <a:rPr lang="en-US" sz="4000" b="1" dirty="0">
                <a:solidFill>
                  <a:srgbClr val="081345"/>
                </a:solidFill>
                <a:latin typeface="Montserrat Medium"/>
              </a:rPr>
              <a:t> </a:t>
            </a:r>
            <a:r>
              <a:rPr lang="en-US" sz="4000" b="1" dirty="0" err="1">
                <a:solidFill>
                  <a:srgbClr val="081345"/>
                </a:solidFill>
                <a:latin typeface="Montserrat Medium"/>
              </a:rPr>
              <a:t>tanto</a:t>
            </a:r>
            <a:r>
              <a:rPr lang="en-US" sz="4000" b="1" dirty="0">
                <a:solidFill>
                  <a:srgbClr val="081345"/>
                </a:solidFill>
                <a:latin typeface="Montserrat Medium"/>
              </a:rPr>
              <a:t> que son </a:t>
            </a:r>
            <a:r>
              <a:rPr lang="en-US" sz="4000" b="1" dirty="0" err="1">
                <a:solidFill>
                  <a:srgbClr val="081345"/>
                </a:solidFill>
                <a:latin typeface="Montserrat Medium"/>
              </a:rPr>
              <a:t>creyentes</a:t>
            </a:r>
            <a:r>
              <a:rPr lang="en-US" sz="4000" b="1" dirty="0">
                <a:solidFill>
                  <a:srgbClr val="081345"/>
                </a:solidFill>
                <a:latin typeface="Montserrat Medium"/>
              </a:rPr>
              <a:t> que </a:t>
            </a:r>
            <a:r>
              <a:rPr lang="en-US" sz="4000" b="1" dirty="0" err="1">
                <a:solidFill>
                  <a:srgbClr val="081345"/>
                </a:solidFill>
                <a:latin typeface="Montserrat Medium"/>
              </a:rPr>
              <a:t>ya</a:t>
            </a:r>
            <a:r>
              <a:rPr lang="en-US" sz="4000" b="1" dirty="0">
                <a:solidFill>
                  <a:srgbClr val="081345"/>
                </a:solidFill>
                <a:latin typeface="Montserrat Medium"/>
              </a:rPr>
              <a:t> </a:t>
            </a:r>
            <a:r>
              <a:rPr lang="en-US" sz="4000" b="1" dirty="0" err="1">
                <a:solidFill>
                  <a:srgbClr val="081345"/>
                </a:solidFill>
                <a:latin typeface="Montserrat Medium"/>
              </a:rPr>
              <a:t>deberían</a:t>
            </a:r>
            <a:r>
              <a:rPr lang="en-US" sz="4000" b="1" dirty="0">
                <a:solidFill>
                  <a:srgbClr val="081345"/>
                </a:solidFill>
                <a:latin typeface="Montserrat Medium"/>
              </a:rPr>
              <a:t> </a:t>
            </a:r>
            <a:r>
              <a:rPr lang="en-US" sz="4000" b="1" dirty="0" err="1">
                <a:solidFill>
                  <a:srgbClr val="081345"/>
                </a:solidFill>
                <a:latin typeface="Montserrat Medium"/>
              </a:rPr>
              <a:t>estar</a:t>
            </a:r>
            <a:r>
              <a:rPr lang="en-US" sz="4000" b="1" dirty="0">
                <a:solidFill>
                  <a:srgbClr val="081345"/>
                </a:solidFill>
                <a:latin typeface="Montserrat Medium"/>
              </a:rPr>
              <a:t> </a:t>
            </a:r>
            <a:r>
              <a:rPr lang="en-US" sz="4000" b="1" dirty="0" err="1">
                <a:solidFill>
                  <a:srgbClr val="081345"/>
                </a:solidFill>
                <a:latin typeface="Montserrat Medium"/>
              </a:rPr>
              <a:t>enseñando</a:t>
            </a:r>
            <a:r>
              <a:rPr lang="en-US" sz="4000" b="1" dirty="0">
                <a:solidFill>
                  <a:srgbClr val="081345"/>
                </a:solidFill>
                <a:latin typeface="Montserrat Medium"/>
              </a:rPr>
              <a:t> a </a:t>
            </a:r>
            <a:r>
              <a:rPr lang="en-US" sz="4000" b="1" dirty="0" err="1">
                <a:solidFill>
                  <a:srgbClr val="081345"/>
                </a:solidFill>
                <a:latin typeface="Montserrat Medium"/>
              </a:rPr>
              <a:t>otros</a:t>
            </a:r>
            <a:r>
              <a:rPr lang="en-US" sz="4000" b="1" dirty="0">
                <a:solidFill>
                  <a:srgbClr val="081345"/>
                </a:solidFill>
                <a:latin typeface="Montserrat Medium"/>
              </a:rPr>
              <a:t>. </a:t>
            </a:r>
            <a:r>
              <a:rPr lang="en-US" sz="4000" b="1" dirty="0" err="1">
                <a:solidFill>
                  <a:srgbClr val="081345"/>
                </a:solidFill>
                <a:latin typeface="Montserrat Medium"/>
              </a:rPr>
              <a:t>En</a:t>
            </a:r>
            <a:r>
              <a:rPr lang="en-US" sz="4000" b="1" dirty="0">
                <a:solidFill>
                  <a:srgbClr val="081345"/>
                </a:solidFill>
                <a:latin typeface="Montserrat Medium"/>
              </a:rPr>
              <a:t> </a:t>
            </a:r>
            <a:r>
              <a:rPr lang="en-US" sz="4000" b="1" dirty="0" err="1">
                <a:solidFill>
                  <a:srgbClr val="081345"/>
                </a:solidFill>
                <a:latin typeface="Montserrat Medium"/>
              </a:rPr>
              <a:t>cambio</a:t>
            </a:r>
            <a:r>
              <a:rPr lang="en-US" sz="4000" b="1" dirty="0">
                <a:solidFill>
                  <a:srgbClr val="081345"/>
                </a:solidFill>
                <a:latin typeface="Montserrat Medium"/>
              </a:rPr>
              <a:t>, </a:t>
            </a:r>
            <a:r>
              <a:rPr lang="en-US" sz="4000" b="1" dirty="0" err="1">
                <a:solidFill>
                  <a:srgbClr val="081345"/>
                </a:solidFill>
                <a:latin typeface="Montserrat Medium"/>
              </a:rPr>
              <a:t>necesitan</a:t>
            </a:r>
            <a:r>
              <a:rPr lang="en-US" sz="4000" b="1" dirty="0">
                <a:solidFill>
                  <a:srgbClr val="081345"/>
                </a:solidFill>
                <a:latin typeface="Montserrat Medium"/>
              </a:rPr>
              <a:t> que </a:t>
            </a:r>
            <a:r>
              <a:rPr lang="en-US" sz="4000" b="1" dirty="0" err="1">
                <a:solidFill>
                  <a:srgbClr val="081345"/>
                </a:solidFill>
                <a:latin typeface="Montserrat Medium"/>
              </a:rPr>
              <a:t>alguien</a:t>
            </a:r>
            <a:r>
              <a:rPr lang="en-US" sz="4000" b="1" dirty="0">
                <a:solidFill>
                  <a:srgbClr val="081345"/>
                </a:solidFill>
                <a:latin typeface="Montserrat Medium"/>
              </a:rPr>
              <a:t> </a:t>
            </a:r>
            <a:r>
              <a:rPr lang="en-US" sz="4000" b="1" dirty="0" err="1">
                <a:solidFill>
                  <a:srgbClr val="081345"/>
                </a:solidFill>
                <a:latin typeface="Montserrat Medium"/>
              </a:rPr>
              <a:t>vuelva</a:t>
            </a:r>
            <a:r>
              <a:rPr lang="en-US" sz="4000" b="1" dirty="0">
                <a:solidFill>
                  <a:srgbClr val="081345"/>
                </a:solidFill>
                <a:latin typeface="Montserrat Medium"/>
              </a:rPr>
              <a:t> a </a:t>
            </a:r>
            <a:r>
              <a:rPr lang="en-US" sz="4000" b="1" dirty="0" err="1">
                <a:solidFill>
                  <a:srgbClr val="081345"/>
                </a:solidFill>
                <a:latin typeface="Montserrat Medium"/>
              </a:rPr>
              <a:t>enseñarles</a:t>
            </a:r>
            <a:r>
              <a:rPr lang="en-US" sz="4000" b="1" dirty="0">
                <a:solidFill>
                  <a:srgbClr val="081345"/>
                </a:solidFill>
                <a:latin typeface="Montserrat Medium"/>
              </a:rPr>
              <a:t> las </a:t>
            </a:r>
            <a:r>
              <a:rPr lang="en-US" sz="4000" b="1" dirty="0" err="1">
                <a:solidFill>
                  <a:srgbClr val="081345"/>
                </a:solidFill>
                <a:latin typeface="Montserrat Medium"/>
              </a:rPr>
              <a:t>cosas</a:t>
            </a:r>
            <a:r>
              <a:rPr lang="en-US" sz="4000" b="1" dirty="0">
                <a:solidFill>
                  <a:srgbClr val="081345"/>
                </a:solidFill>
                <a:latin typeface="Montserrat Medium"/>
              </a:rPr>
              <a:t> </a:t>
            </a:r>
            <a:r>
              <a:rPr lang="en-US" sz="4000" b="1" dirty="0" err="1">
                <a:solidFill>
                  <a:srgbClr val="081345"/>
                </a:solidFill>
                <a:latin typeface="Montserrat Medium"/>
              </a:rPr>
              <a:t>básicas</a:t>
            </a:r>
            <a:r>
              <a:rPr lang="en-US" sz="4000" b="1" dirty="0">
                <a:solidFill>
                  <a:srgbClr val="081345"/>
                </a:solidFill>
                <a:latin typeface="Montserrat Medium"/>
              </a:rPr>
              <a:t> de la palabra de Dios. Son </a:t>
            </a:r>
            <a:r>
              <a:rPr lang="en-US" sz="4000" b="1" dirty="0" err="1">
                <a:solidFill>
                  <a:srgbClr val="081345"/>
                </a:solidFill>
                <a:latin typeface="Montserrat Medium"/>
              </a:rPr>
              <a:t>como</a:t>
            </a:r>
            <a:r>
              <a:rPr lang="en-US" sz="4000" b="1" dirty="0">
                <a:solidFill>
                  <a:srgbClr val="081345"/>
                </a:solidFill>
                <a:latin typeface="Montserrat Medium"/>
              </a:rPr>
              <a:t> </a:t>
            </a:r>
            <a:r>
              <a:rPr lang="en-US" sz="4000" b="1" dirty="0" err="1">
                <a:solidFill>
                  <a:srgbClr val="081345"/>
                </a:solidFill>
                <a:latin typeface="Montserrat Medium"/>
              </a:rPr>
              <a:t>niños</a:t>
            </a:r>
            <a:r>
              <a:rPr lang="en-US" sz="4000" b="1" dirty="0">
                <a:solidFill>
                  <a:srgbClr val="081345"/>
                </a:solidFill>
                <a:latin typeface="Montserrat Medium"/>
              </a:rPr>
              <a:t> </a:t>
            </a:r>
            <a:r>
              <a:rPr lang="en-US" sz="4000" b="1" dirty="0" err="1">
                <a:solidFill>
                  <a:srgbClr val="081345"/>
                </a:solidFill>
                <a:latin typeface="Montserrat Medium"/>
              </a:rPr>
              <a:t>pequeños</a:t>
            </a:r>
            <a:r>
              <a:rPr lang="en-US" sz="4000" b="1" dirty="0">
                <a:solidFill>
                  <a:srgbClr val="081345"/>
                </a:solidFill>
                <a:latin typeface="Montserrat Medium"/>
              </a:rPr>
              <a:t> que </a:t>
            </a:r>
            <a:r>
              <a:rPr lang="en-US" sz="4000" b="1" dirty="0" err="1">
                <a:solidFill>
                  <a:srgbClr val="081345"/>
                </a:solidFill>
                <a:latin typeface="Montserrat Medium"/>
              </a:rPr>
              <a:t>necesitan</a:t>
            </a:r>
            <a:r>
              <a:rPr lang="en-US" sz="4000" b="1" dirty="0">
                <a:solidFill>
                  <a:srgbClr val="081345"/>
                </a:solidFill>
                <a:latin typeface="Montserrat Medium"/>
              </a:rPr>
              <a:t> </a:t>
            </a:r>
            <a:r>
              <a:rPr lang="en-US" sz="4000" b="1" dirty="0" err="1">
                <a:solidFill>
                  <a:srgbClr val="081345"/>
                </a:solidFill>
                <a:latin typeface="Montserrat Medium"/>
              </a:rPr>
              <a:t>leche</a:t>
            </a:r>
            <a:r>
              <a:rPr lang="en-US" sz="4000" b="1" dirty="0">
                <a:solidFill>
                  <a:srgbClr val="081345"/>
                </a:solidFill>
                <a:latin typeface="Montserrat Medium"/>
              </a:rPr>
              <a:t> y no </a:t>
            </a:r>
            <a:r>
              <a:rPr lang="en-US" sz="4000" b="1" dirty="0" err="1">
                <a:solidFill>
                  <a:srgbClr val="081345"/>
                </a:solidFill>
                <a:latin typeface="Montserrat Medium"/>
              </a:rPr>
              <a:t>pueden</a:t>
            </a:r>
            <a:r>
              <a:rPr lang="en-US" sz="4000" b="1" dirty="0">
                <a:solidFill>
                  <a:srgbClr val="081345"/>
                </a:solidFill>
                <a:latin typeface="Montserrat Medium"/>
              </a:rPr>
              <a:t> comer </a:t>
            </a:r>
            <a:r>
              <a:rPr lang="en-US" sz="4000" b="1" dirty="0" err="1">
                <a:solidFill>
                  <a:srgbClr val="081345"/>
                </a:solidFill>
                <a:latin typeface="Montserrat Medium"/>
              </a:rPr>
              <a:t>alimento</a:t>
            </a:r>
            <a:r>
              <a:rPr lang="en-US" sz="4000" b="1" dirty="0">
                <a:solidFill>
                  <a:srgbClr val="081345"/>
                </a:solidFill>
                <a:latin typeface="Montserrat Medium"/>
              </a:rPr>
              <a:t> </a:t>
            </a:r>
            <a:r>
              <a:rPr lang="en-US" sz="4000" b="1" dirty="0" err="1">
                <a:solidFill>
                  <a:srgbClr val="081345"/>
                </a:solidFill>
                <a:latin typeface="Montserrat Medium"/>
              </a:rPr>
              <a:t>sólido</a:t>
            </a:r>
            <a:r>
              <a:rPr lang="en-US" sz="4000" b="1" dirty="0">
                <a:solidFill>
                  <a:srgbClr val="081345"/>
                </a:solidFill>
                <a:latin typeface="Montserrat Medium"/>
              </a:rPr>
              <a:t>. </a:t>
            </a:r>
            <a:endParaRPr lang="es-DO" sz="4000" b="1" dirty="0">
              <a:solidFill>
                <a:srgbClr val="081345"/>
              </a:solidFill>
              <a:latin typeface="Montserrat Medium"/>
              <a:sym typeface="Montserrat Medium"/>
            </a:endParaRPr>
          </a:p>
        </p:txBody>
      </p:sp>
    </p:spTree>
    <p:extLst>
      <p:ext uri="{BB962C8B-B14F-4D97-AF65-F5344CB8AC3E}">
        <p14:creationId xmlns:p14="http://schemas.microsoft.com/office/powerpoint/2010/main" val="1961347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A1F02-E397-BB5B-3561-E786C42E1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583D96D2-A069-5D53-B248-55E006C3934E}"/>
              </a:ext>
            </a:extLst>
          </p:cNvPr>
          <p:cNvSpPr txBox="1"/>
          <p:nvPr/>
        </p:nvSpPr>
        <p:spPr>
          <a:xfrm>
            <a:off x="4677958" y="1638300"/>
            <a:ext cx="8932083" cy="1034129"/>
          </a:xfrm>
          <a:prstGeom prst="rect">
            <a:avLst/>
          </a:prstGeom>
        </p:spPr>
        <p:txBody>
          <a:bodyPr wrap="square" lIns="0" tIns="0" rIns="0" bIns="0" rtlCol="0" anchor="t">
            <a:spAutoFit/>
          </a:bodyPr>
          <a:lstStyle/>
          <a:p>
            <a:pPr algn="ctr">
              <a:lnSpc>
                <a:spcPts val="8720"/>
              </a:lnSpc>
              <a:spcBef>
                <a:spcPct val="0"/>
              </a:spcBef>
            </a:pPr>
            <a:r>
              <a:rPr lang="es-DO" sz="6229" b="1" noProof="0" dirty="0">
                <a:solidFill>
                  <a:srgbClr val="081345"/>
                </a:solidFill>
                <a:latin typeface="Montserrat Heavy"/>
                <a:ea typeface="Montserrat Heavy"/>
                <a:cs typeface="Montserrat Heavy"/>
                <a:sym typeface="Montserrat Heavy"/>
              </a:rPr>
              <a:t>Hebreos 5:11-14 NTV </a:t>
            </a:r>
          </a:p>
        </p:txBody>
      </p:sp>
      <p:sp>
        <p:nvSpPr>
          <p:cNvPr id="9" name="TextBox 16">
            <a:extLst>
              <a:ext uri="{FF2B5EF4-FFF2-40B4-BE49-F238E27FC236}">
                <a16:creationId xmlns:a16="http://schemas.microsoft.com/office/drawing/2014/main" id="{E29190EE-90F3-AAE9-17A3-4DA023B6F419}"/>
              </a:ext>
            </a:extLst>
          </p:cNvPr>
          <p:cNvSpPr txBox="1"/>
          <p:nvPr/>
        </p:nvSpPr>
        <p:spPr>
          <a:xfrm>
            <a:off x="2326791" y="3314700"/>
            <a:ext cx="13634416" cy="1231106"/>
          </a:xfrm>
          <a:prstGeom prst="rect">
            <a:avLst/>
          </a:prstGeom>
        </p:spPr>
        <p:txBody>
          <a:bodyPr lIns="0" tIns="0" rIns="0" bIns="0" rtlCol="0" anchor="t">
            <a:spAutoFit/>
          </a:bodyPr>
          <a:lstStyle/>
          <a:p>
            <a:pPr algn="just">
              <a:spcBef>
                <a:spcPct val="0"/>
              </a:spcBef>
            </a:pPr>
            <a:r>
              <a:rPr lang="en-US" sz="4000" b="1" dirty="0" err="1">
                <a:solidFill>
                  <a:srgbClr val="081345"/>
                </a:solidFill>
                <a:latin typeface="Montserrat Medium"/>
              </a:rPr>
              <a:t>Pues</a:t>
            </a:r>
            <a:r>
              <a:rPr lang="en-US" sz="4000" b="1" dirty="0">
                <a:solidFill>
                  <a:srgbClr val="081345"/>
                </a:solidFill>
                <a:latin typeface="Montserrat Medium"/>
              </a:rPr>
              <a:t> el que se </a:t>
            </a:r>
            <a:r>
              <a:rPr lang="en-US" sz="4000" b="1" dirty="0" err="1">
                <a:solidFill>
                  <a:srgbClr val="081345"/>
                </a:solidFill>
                <a:latin typeface="Montserrat Medium"/>
              </a:rPr>
              <a:t>alimenta</a:t>
            </a:r>
            <a:r>
              <a:rPr lang="en-US" sz="4000" b="1" dirty="0">
                <a:solidFill>
                  <a:srgbClr val="081345"/>
                </a:solidFill>
                <a:latin typeface="Montserrat Medium"/>
              </a:rPr>
              <a:t> de </a:t>
            </a:r>
            <a:r>
              <a:rPr lang="en-US" sz="4000" b="1" dirty="0" err="1">
                <a:solidFill>
                  <a:srgbClr val="081345"/>
                </a:solidFill>
                <a:latin typeface="Montserrat Medium"/>
              </a:rPr>
              <a:t>leche</a:t>
            </a:r>
            <a:r>
              <a:rPr lang="en-US" sz="4000" b="1" dirty="0">
                <a:solidFill>
                  <a:srgbClr val="081345"/>
                </a:solidFill>
                <a:latin typeface="Montserrat Medium"/>
              </a:rPr>
              <a:t> </a:t>
            </a:r>
            <a:r>
              <a:rPr lang="en-US" sz="4000" b="1" dirty="0" err="1">
                <a:solidFill>
                  <a:srgbClr val="081345"/>
                </a:solidFill>
                <a:latin typeface="Montserrat Medium"/>
              </a:rPr>
              <a:t>sigue</a:t>
            </a:r>
            <a:r>
              <a:rPr lang="en-US" sz="4000" b="1" dirty="0">
                <a:solidFill>
                  <a:srgbClr val="081345"/>
                </a:solidFill>
                <a:latin typeface="Montserrat Medium"/>
              </a:rPr>
              <a:t> </a:t>
            </a:r>
            <a:r>
              <a:rPr lang="en-US" sz="4000" b="1" dirty="0" err="1">
                <a:solidFill>
                  <a:srgbClr val="081345"/>
                </a:solidFill>
                <a:latin typeface="Montserrat Medium"/>
              </a:rPr>
              <a:t>siendo</a:t>
            </a:r>
            <a:r>
              <a:rPr lang="en-US" sz="4000" b="1" dirty="0">
                <a:solidFill>
                  <a:srgbClr val="081345"/>
                </a:solidFill>
                <a:latin typeface="Montserrat Medium"/>
              </a:rPr>
              <a:t> </a:t>
            </a:r>
            <a:r>
              <a:rPr lang="en-US" sz="4000" b="1" dirty="0" err="1">
                <a:solidFill>
                  <a:srgbClr val="081345"/>
                </a:solidFill>
                <a:latin typeface="Montserrat Medium"/>
              </a:rPr>
              <a:t>bebé</a:t>
            </a:r>
            <a:r>
              <a:rPr lang="en-US" sz="4000" b="1" dirty="0">
                <a:solidFill>
                  <a:srgbClr val="081345"/>
                </a:solidFill>
                <a:latin typeface="Montserrat Medium"/>
              </a:rPr>
              <a:t> y no </a:t>
            </a:r>
            <a:r>
              <a:rPr lang="en-US" sz="4000" b="1" dirty="0" err="1">
                <a:solidFill>
                  <a:srgbClr val="081345"/>
                </a:solidFill>
                <a:latin typeface="Montserrat Medium"/>
              </a:rPr>
              <a:t>sabe</a:t>
            </a:r>
            <a:r>
              <a:rPr lang="en-US" sz="4000" b="1" dirty="0">
                <a:solidFill>
                  <a:srgbClr val="081345"/>
                </a:solidFill>
                <a:latin typeface="Montserrat Medium"/>
              </a:rPr>
              <a:t> </a:t>
            </a:r>
            <a:r>
              <a:rPr lang="en-US" sz="4000" b="1" dirty="0" err="1">
                <a:solidFill>
                  <a:srgbClr val="081345"/>
                </a:solidFill>
                <a:latin typeface="Montserrat Medium"/>
              </a:rPr>
              <a:t>cómo</a:t>
            </a:r>
            <a:r>
              <a:rPr lang="en-US" sz="4000" b="1" dirty="0">
                <a:solidFill>
                  <a:srgbClr val="081345"/>
                </a:solidFill>
                <a:latin typeface="Montserrat Medium"/>
              </a:rPr>
              <a:t> </a:t>
            </a:r>
            <a:r>
              <a:rPr lang="en-US" sz="4000" b="1" dirty="0" err="1">
                <a:solidFill>
                  <a:srgbClr val="081345"/>
                </a:solidFill>
                <a:latin typeface="Montserrat Medium"/>
              </a:rPr>
              <a:t>hacer</a:t>
            </a:r>
            <a:r>
              <a:rPr lang="en-US" sz="4000" b="1" dirty="0">
                <a:solidFill>
                  <a:srgbClr val="081345"/>
                </a:solidFill>
                <a:latin typeface="Montserrat Medium"/>
              </a:rPr>
              <a:t> lo </a:t>
            </a:r>
            <a:r>
              <a:rPr lang="en-US" sz="4000" b="1" dirty="0" err="1">
                <a:solidFill>
                  <a:srgbClr val="081345"/>
                </a:solidFill>
                <a:latin typeface="Montserrat Medium"/>
              </a:rPr>
              <a:t>correcto</a:t>
            </a:r>
            <a:r>
              <a:rPr lang="en-US" sz="4000" b="1" dirty="0">
                <a:solidFill>
                  <a:srgbClr val="081345"/>
                </a:solidFill>
                <a:latin typeface="Montserrat Medium"/>
              </a:rPr>
              <a:t>.</a:t>
            </a:r>
            <a:endParaRPr lang="es-DO" sz="4000" b="1" dirty="0">
              <a:solidFill>
                <a:srgbClr val="081345"/>
              </a:solidFill>
              <a:latin typeface="Montserrat Medium"/>
              <a:sym typeface="Montserrat Medium"/>
            </a:endParaRPr>
          </a:p>
        </p:txBody>
      </p:sp>
    </p:spTree>
    <p:extLst>
      <p:ext uri="{BB962C8B-B14F-4D97-AF65-F5344CB8AC3E}">
        <p14:creationId xmlns:p14="http://schemas.microsoft.com/office/powerpoint/2010/main" val="2172673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A1F02-E397-BB5B-3561-E786C42E1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583D96D2-A069-5D53-B248-55E006C3934E}"/>
              </a:ext>
            </a:extLst>
          </p:cNvPr>
          <p:cNvSpPr txBox="1"/>
          <p:nvPr/>
        </p:nvSpPr>
        <p:spPr>
          <a:xfrm>
            <a:off x="4677958" y="1638300"/>
            <a:ext cx="8932083" cy="1034129"/>
          </a:xfrm>
          <a:prstGeom prst="rect">
            <a:avLst/>
          </a:prstGeom>
        </p:spPr>
        <p:txBody>
          <a:bodyPr wrap="square" lIns="0" tIns="0" rIns="0" bIns="0" rtlCol="0" anchor="t">
            <a:spAutoFit/>
          </a:bodyPr>
          <a:lstStyle/>
          <a:p>
            <a:pPr algn="ctr">
              <a:lnSpc>
                <a:spcPts val="8720"/>
              </a:lnSpc>
              <a:spcBef>
                <a:spcPct val="0"/>
              </a:spcBef>
            </a:pPr>
            <a:r>
              <a:rPr lang="es-DO" sz="6229" b="1" noProof="0" dirty="0">
                <a:solidFill>
                  <a:srgbClr val="081345"/>
                </a:solidFill>
                <a:latin typeface="Montserrat Heavy"/>
                <a:ea typeface="Montserrat Heavy"/>
                <a:cs typeface="Montserrat Heavy"/>
                <a:sym typeface="Montserrat Heavy"/>
              </a:rPr>
              <a:t>Hebreos 5:11-14 NTV </a:t>
            </a:r>
          </a:p>
        </p:txBody>
      </p:sp>
      <p:sp>
        <p:nvSpPr>
          <p:cNvPr id="9" name="TextBox 16">
            <a:extLst>
              <a:ext uri="{FF2B5EF4-FFF2-40B4-BE49-F238E27FC236}">
                <a16:creationId xmlns:a16="http://schemas.microsoft.com/office/drawing/2014/main" id="{E29190EE-90F3-AAE9-17A3-4DA023B6F419}"/>
              </a:ext>
            </a:extLst>
          </p:cNvPr>
          <p:cNvSpPr txBox="1"/>
          <p:nvPr/>
        </p:nvSpPr>
        <p:spPr>
          <a:xfrm>
            <a:off x="2326791" y="3314700"/>
            <a:ext cx="13634416" cy="1846659"/>
          </a:xfrm>
          <a:prstGeom prst="rect">
            <a:avLst/>
          </a:prstGeom>
        </p:spPr>
        <p:txBody>
          <a:bodyPr lIns="0" tIns="0" rIns="0" bIns="0" rtlCol="0" anchor="t">
            <a:spAutoFit/>
          </a:bodyPr>
          <a:lstStyle/>
          <a:p>
            <a:pPr algn="just">
              <a:spcBef>
                <a:spcPct val="0"/>
              </a:spcBef>
            </a:pPr>
            <a:r>
              <a:rPr lang="en-US" sz="4000" b="1" dirty="0">
                <a:solidFill>
                  <a:srgbClr val="081345"/>
                </a:solidFill>
                <a:latin typeface="Montserrat Medium"/>
              </a:rPr>
              <a:t>El </a:t>
            </a:r>
            <a:r>
              <a:rPr lang="en-US" sz="4000" b="1" dirty="0" err="1">
                <a:solidFill>
                  <a:srgbClr val="081345"/>
                </a:solidFill>
                <a:latin typeface="Montserrat Medium"/>
              </a:rPr>
              <a:t>alimento</a:t>
            </a:r>
            <a:r>
              <a:rPr lang="en-US" sz="4000" b="1" dirty="0">
                <a:solidFill>
                  <a:srgbClr val="081345"/>
                </a:solidFill>
                <a:latin typeface="Montserrat Medium"/>
              </a:rPr>
              <a:t> </a:t>
            </a:r>
            <a:r>
              <a:rPr lang="en-US" sz="4000" b="1" dirty="0" err="1">
                <a:solidFill>
                  <a:srgbClr val="081345"/>
                </a:solidFill>
                <a:latin typeface="Montserrat Medium"/>
              </a:rPr>
              <a:t>sólido</a:t>
            </a:r>
            <a:r>
              <a:rPr lang="en-US" sz="4000" b="1" dirty="0">
                <a:solidFill>
                  <a:srgbClr val="081345"/>
                </a:solidFill>
                <a:latin typeface="Montserrat Medium"/>
              </a:rPr>
              <a:t> </a:t>
            </a:r>
            <a:r>
              <a:rPr lang="en-US" sz="4000" b="1" dirty="0" err="1">
                <a:solidFill>
                  <a:srgbClr val="081345"/>
                </a:solidFill>
                <a:latin typeface="Montserrat Medium"/>
              </a:rPr>
              <a:t>es</a:t>
            </a:r>
            <a:r>
              <a:rPr lang="en-US" sz="4000" b="1" dirty="0">
                <a:solidFill>
                  <a:srgbClr val="081345"/>
                </a:solidFill>
                <a:latin typeface="Montserrat Medium"/>
              </a:rPr>
              <a:t> para </a:t>
            </a:r>
            <a:r>
              <a:rPr lang="en-US" sz="4000" b="1" dirty="0" err="1">
                <a:solidFill>
                  <a:srgbClr val="081345"/>
                </a:solidFill>
                <a:latin typeface="Montserrat Medium"/>
              </a:rPr>
              <a:t>los</a:t>
            </a:r>
            <a:r>
              <a:rPr lang="en-US" sz="4000" b="1" dirty="0">
                <a:solidFill>
                  <a:srgbClr val="081345"/>
                </a:solidFill>
                <a:latin typeface="Montserrat Medium"/>
              </a:rPr>
              <a:t> que son </a:t>
            </a:r>
            <a:r>
              <a:rPr lang="en-US" sz="4000" b="1" dirty="0" err="1">
                <a:solidFill>
                  <a:srgbClr val="081345"/>
                </a:solidFill>
                <a:latin typeface="Montserrat Medium"/>
              </a:rPr>
              <a:t>maduros</a:t>
            </a:r>
            <a:r>
              <a:rPr lang="en-US" sz="4000" b="1" dirty="0">
                <a:solidFill>
                  <a:srgbClr val="081345"/>
                </a:solidFill>
                <a:latin typeface="Montserrat Medium"/>
              </a:rPr>
              <a:t>, </a:t>
            </a:r>
            <a:r>
              <a:rPr lang="en-US" sz="4000" b="1" dirty="0" err="1">
                <a:solidFill>
                  <a:srgbClr val="081345"/>
                </a:solidFill>
                <a:latin typeface="Montserrat Medium"/>
              </a:rPr>
              <a:t>los</a:t>
            </a:r>
            <a:r>
              <a:rPr lang="en-US" sz="4000" b="1" dirty="0">
                <a:solidFill>
                  <a:srgbClr val="081345"/>
                </a:solidFill>
                <a:latin typeface="Montserrat Medium"/>
              </a:rPr>
              <a:t> que a </a:t>
            </a:r>
            <a:r>
              <a:rPr lang="en-US" sz="4000" b="1" dirty="0" err="1">
                <a:solidFill>
                  <a:srgbClr val="081345"/>
                </a:solidFill>
                <a:latin typeface="Montserrat Medium"/>
              </a:rPr>
              <a:t>fuerza</a:t>
            </a:r>
            <a:r>
              <a:rPr lang="en-US" sz="4000" b="1" dirty="0">
                <a:solidFill>
                  <a:srgbClr val="081345"/>
                </a:solidFill>
                <a:latin typeface="Montserrat Medium"/>
              </a:rPr>
              <a:t> de </a:t>
            </a:r>
            <a:r>
              <a:rPr lang="en-US" sz="4000" b="1" dirty="0" err="1">
                <a:solidFill>
                  <a:srgbClr val="081345"/>
                </a:solidFill>
                <a:latin typeface="Montserrat Medium"/>
              </a:rPr>
              <a:t>práctica</a:t>
            </a:r>
            <a:r>
              <a:rPr lang="en-US" sz="4000" b="1" dirty="0">
                <a:solidFill>
                  <a:srgbClr val="081345"/>
                </a:solidFill>
                <a:latin typeface="Montserrat Medium"/>
              </a:rPr>
              <a:t> </a:t>
            </a:r>
            <a:r>
              <a:rPr lang="en-US" sz="4000" b="1" dirty="0" err="1">
                <a:solidFill>
                  <a:srgbClr val="081345"/>
                </a:solidFill>
                <a:latin typeface="Montserrat Medium"/>
              </a:rPr>
              <a:t>están</a:t>
            </a:r>
            <a:r>
              <a:rPr lang="en-US" sz="4000" b="1" dirty="0">
                <a:solidFill>
                  <a:srgbClr val="081345"/>
                </a:solidFill>
                <a:latin typeface="Montserrat Medium"/>
              </a:rPr>
              <a:t> </a:t>
            </a:r>
            <a:r>
              <a:rPr lang="en-US" sz="4000" b="1" dirty="0" err="1">
                <a:solidFill>
                  <a:srgbClr val="081345"/>
                </a:solidFill>
                <a:latin typeface="Montserrat Medium"/>
              </a:rPr>
              <a:t>capacitados</a:t>
            </a:r>
            <a:r>
              <a:rPr lang="en-US" sz="4000" b="1" dirty="0">
                <a:solidFill>
                  <a:srgbClr val="081345"/>
                </a:solidFill>
                <a:latin typeface="Montserrat Medium"/>
              </a:rPr>
              <a:t> para </a:t>
            </a:r>
            <a:r>
              <a:rPr lang="en-US" sz="4000" b="1" dirty="0" err="1">
                <a:solidFill>
                  <a:srgbClr val="081345"/>
                </a:solidFill>
                <a:latin typeface="Montserrat Medium"/>
              </a:rPr>
              <a:t>distinguir</a:t>
            </a:r>
            <a:r>
              <a:rPr lang="en-US" sz="4000" b="1" dirty="0">
                <a:solidFill>
                  <a:srgbClr val="081345"/>
                </a:solidFill>
                <a:latin typeface="Montserrat Medium"/>
              </a:rPr>
              <a:t> entre lo </a:t>
            </a:r>
            <a:r>
              <a:rPr lang="en-US" sz="4000" b="1" dirty="0" err="1">
                <a:solidFill>
                  <a:srgbClr val="081345"/>
                </a:solidFill>
                <a:latin typeface="Montserrat Medium"/>
              </a:rPr>
              <a:t>bueno</a:t>
            </a:r>
            <a:r>
              <a:rPr lang="en-US" sz="4000" b="1" dirty="0">
                <a:solidFill>
                  <a:srgbClr val="081345"/>
                </a:solidFill>
                <a:latin typeface="Montserrat Medium"/>
              </a:rPr>
              <a:t> y lo </a:t>
            </a:r>
            <a:r>
              <a:rPr lang="en-US" sz="4000" b="1" dirty="0" err="1">
                <a:solidFill>
                  <a:srgbClr val="081345"/>
                </a:solidFill>
                <a:latin typeface="Montserrat Medium"/>
              </a:rPr>
              <a:t>malo</a:t>
            </a:r>
            <a:r>
              <a:rPr lang="en-US" sz="4000" b="1" dirty="0">
                <a:solidFill>
                  <a:srgbClr val="081345"/>
                </a:solidFill>
                <a:latin typeface="Montserrat Medium"/>
              </a:rPr>
              <a:t>.</a:t>
            </a:r>
            <a:endParaRPr lang="es-DO" sz="4000" b="1" dirty="0">
              <a:solidFill>
                <a:srgbClr val="081345"/>
              </a:solidFill>
              <a:latin typeface="Montserrat Medium"/>
              <a:sym typeface="Montserrat Medium"/>
            </a:endParaRPr>
          </a:p>
        </p:txBody>
      </p:sp>
    </p:spTree>
    <p:extLst>
      <p:ext uri="{BB962C8B-B14F-4D97-AF65-F5344CB8AC3E}">
        <p14:creationId xmlns:p14="http://schemas.microsoft.com/office/powerpoint/2010/main" val="1575876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C976-7D31-1251-6688-344AD98CA0A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82824AB-08E8-9BEF-5D49-ADFC6656D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7968"/>
            <a:ext cx="18977548" cy="10669314"/>
          </a:xfrm>
          <a:prstGeom prst="rect">
            <a:avLst/>
          </a:prstGeom>
        </p:spPr>
      </p:pic>
      <p:sp>
        <p:nvSpPr>
          <p:cNvPr id="9" name="TextBox 16">
            <a:extLst>
              <a:ext uri="{FF2B5EF4-FFF2-40B4-BE49-F238E27FC236}">
                <a16:creationId xmlns:a16="http://schemas.microsoft.com/office/drawing/2014/main" id="{C6D85639-0A54-F549-86CC-B27909F9907B}"/>
              </a:ext>
            </a:extLst>
          </p:cNvPr>
          <p:cNvSpPr txBox="1"/>
          <p:nvPr/>
        </p:nvSpPr>
        <p:spPr>
          <a:xfrm>
            <a:off x="2133600" y="2262266"/>
            <a:ext cx="4114800" cy="1107996"/>
          </a:xfrm>
          <a:prstGeom prst="rect">
            <a:avLst/>
          </a:prstGeom>
        </p:spPr>
        <p:txBody>
          <a:bodyPr wrap="square" lIns="0" tIns="0" rIns="0" bIns="0" rtlCol="0" anchor="t">
            <a:spAutoFit/>
          </a:bodyPr>
          <a:lstStyle/>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Sordera Espiritual</a:t>
            </a:r>
          </a:p>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Niños en la fe</a:t>
            </a:r>
          </a:p>
          <a:p>
            <a:pPr marL="457200" indent="-457200">
              <a:spcBef>
                <a:spcPct val="0"/>
              </a:spcBef>
              <a:buFont typeface="Arial" panose="020B0604020202020204" pitchFamily="34" charset="0"/>
              <a:buChar char="•"/>
            </a:pPr>
            <a:r>
              <a:rPr lang="es-DO" sz="2400" noProof="0" dirty="0">
                <a:solidFill>
                  <a:srgbClr val="081345"/>
                </a:solidFill>
                <a:latin typeface="Montserrat Medium"/>
                <a:ea typeface="Montserrat Medium"/>
                <a:cs typeface="Montserrat Medium"/>
                <a:sym typeface="Montserrat Medium"/>
              </a:rPr>
              <a:t>Sentido inentrenados</a:t>
            </a:r>
          </a:p>
        </p:txBody>
      </p:sp>
      <p:sp>
        <p:nvSpPr>
          <p:cNvPr id="12" name="TextBox 14">
            <a:extLst>
              <a:ext uri="{FF2B5EF4-FFF2-40B4-BE49-F238E27FC236}">
                <a16:creationId xmlns:a16="http://schemas.microsoft.com/office/drawing/2014/main" id="{7BF359A8-5820-C24A-8AA4-09B48F65EF7F}"/>
              </a:ext>
            </a:extLst>
          </p:cNvPr>
          <p:cNvSpPr txBox="1"/>
          <p:nvPr/>
        </p:nvSpPr>
        <p:spPr>
          <a:xfrm>
            <a:off x="2106706" y="1297062"/>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DIAGNÓSTICO</a:t>
            </a:r>
          </a:p>
        </p:txBody>
      </p:sp>
      <p:sp>
        <p:nvSpPr>
          <p:cNvPr id="13" name="TextBox 14">
            <a:extLst>
              <a:ext uri="{FF2B5EF4-FFF2-40B4-BE49-F238E27FC236}">
                <a16:creationId xmlns:a16="http://schemas.microsoft.com/office/drawing/2014/main" id="{723D6FE7-C6AA-E842-BFF7-C8EC488B9843}"/>
              </a:ext>
            </a:extLst>
          </p:cNvPr>
          <p:cNvSpPr txBox="1"/>
          <p:nvPr/>
        </p:nvSpPr>
        <p:spPr>
          <a:xfrm>
            <a:off x="7239000" y="1297062"/>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DESAFIO</a:t>
            </a:r>
          </a:p>
        </p:txBody>
      </p:sp>
      <p:sp>
        <p:nvSpPr>
          <p:cNvPr id="14" name="TextBox 14">
            <a:extLst>
              <a:ext uri="{FF2B5EF4-FFF2-40B4-BE49-F238E27FC236}">
                <a16:creationId xmlns:a16="http://schemas.microsoft.com/office/drawing/2014/main" id="{2210EB4E-DE11-5442-8957-15862D4D3167}"/>
              </a:ext>
            </a:extLst>
          </p:cNvPr>
          <p:cNvSpPr txBox="1"/>
          <p:nvPr/>
        </p:nvSpPr>
        <p:spPr>
          <a:xfrm>
            <a:off x="11430000" y="1260689"/>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ADVERTENCIA</a:t>
            </a:r>
          </a:p>
        </p:txBody>
      </p:sp>
    </p:spTree>
    <p:extLst>
      <p:ext uri="{BB962C8B-B14F-4D97-AF65-F5344CB8AC3E}">
        <p14:creationId xmlns:p14="http://schemas.microsoft.com/office/powerpoint/2010/main" val="488575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8F474-72B6-D502-FA98-0E3DD939718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D38FA04-CBFB-299F-1363-799D2BAB5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9D30A053-7015-7437-E990-0F218FE0DC1D}"/>
              </a:ext>
            </a:extLst>
          </p:cNvPr>
          <p:cNvSpPr txBox="1"/>
          <p:nvPr/>
        </p:nvSpPr>
        <p:spPr>
          <a:xfrm>
            <a:off x="3733800" y="1638300"/>
            <a:ext cx="9876241" cy="1034129"/>
          </a:xfrm>
          <a:prstGeom prst="rect">
            <a:avLst/>
          </a:prstGeom>
        </p:spPr>
        <p:txBody>
          <a:bodyPr wrap="square" lIns="0" tIns="0" rIns="0" bIns="0" rtlCol="0" anchor="t">
            <a:spAutoFit/>
          </a:bodyPr>
          <a:lstStyle/>
          <a:p>
            <a:pPr algn="ctr">
              <a:lnSpc>
                <a:spcPts val="8720"/>
              </a:lnSpc>
              <a:spcBef>
                <a:spcPct val="0"/>
              </a:spcBef>
            </a:pPr>
            <a:r>
              <a:rPr lang="es-DO" sz="6229" b="1" dirty="0">
                <a:solidFill>
                  <a:srgbClr val="081345"/>
                </a:solidFill>
                <a:latin typeface="Montserrat Heavy"/>
                <a:ea typeface="Montserrat Heavy"/>
                <a:cs typeface="Montserrat Heavy"/>
                <a:sym typeface="Montserrat Heavy"/>
              </a:rPr>
              <a:t>Hebreos 6:1-3</a:t>
            </a:r>
            <a:r>
              <a:rPr lang="es-DO" sz="6229" b="1" noProof="0" dirty="0">
                <a:solidFill>
                  <a:srgbClr val="081345"/>
                </a:solidFill>
                <a:latin typeface="Montserrat Heavy"/>
                <a:ea typeface="Montserrat Heavy"/>
                <a:cs typeface="Montserrat Heavy"/>
                <a:sym typeface="Montserrat Heavy"/>
              </a:rPr>
              <a:t> NTV </a:t>
            </a:r>
          </a:p>
        </p:txBody>
      </p:sp>
      <p:sp>
        <p:nvSpPr>
          <p:cNvPr id="9" name="TextBox 16">
            <a:extLst>
              <a:ext uri="{FF2B5EF4-FFF2-40B4-BE49-F238E27FC236}">
                <a16:creationId xmlns:a16="http://schemas.microsoft.com/office/drawing/2014/main" id="{B4185C68-6C85-674C-F102-A54E56377A94}"/>
              </a:ext>
            </a:extLst>
          </p:cNvPr>
          <p:cNvSpPr txBox="1"/>
          <p:nvPr/>
        </p:nvSpPr>
        <p:spPr>
          <a:xfrm>
            <a:off x="2209800" y="2812852"/>
            <a:ext cx="13563601" cy="4616648"/>
          </a:xfrm>
          <a:prstGeom prst="rect">
            <a:avLst/>
          </a:prstGeom>
        </p:spPr>
        <p:txBody>
          <a:bodyPr wrap="square" lIns="0" tIns="0" rIns="0" bIns="0" rtlCol="0" anchor="t">
            <a:spAutoFit/>
          </a:bodyPr>
          <a:lstStyle/>
          <a:p>
            <a:pPr algn="just">
              <a:spcBef>
                <a:spcPct val="0"/>
              </a:spcBef>
            </a:pPr>
            <a:r>
              <a:rPr lang="es-ES" sz="3000" b="1" dirty="0">
                <a:solidFill>
                  <a:srgbClr val="081345"/>
                </a:solidFill>
                <a:latin typeface="Montserrat Medium"/>
              </a:rPr>
              <a:t>“Así que dejemos de repasar una y otra vez las enseñanzas elementales acerca de Cristo. Por el contrario, sigamos adelante hasta llegar a ser maduros en nuestro entendimiento. No puede ser que tengamos que comenzar de nuevo con los importantes cimientos acerca del arrepentimiento de las malas acciones y de tener fe en Dios. </a:t>
            </a:r>
            <a:r>
              <a:rPr lang="es-ES" sz="3000" b="1" dirty="0">
                <a:solidFill>
                  <a:schemeClr val="bg1">
                    <a:lumMod val="65000"/>
                  </a:schemeClr>
                </a:solidFill>
                <a:latin typeface="Montserrat Medium"/>
              </a:rPr>
              <a:t>Ustedes tampoco necesitan más enseñanza acerca de los bautismos, la imposición de manos, la resurrección de los muertos y el juicio eterno. Así que, si Dios quiere, avanzaremos hacia un mayor entendimiento.”</a:t>
            </a:r>
            <a:endParaRPr lang="en-US" sz="3000" b="1" dirty="0">
              <a:solidFill>
                <a:schemeClr val="bg1">
                  <a:lumMod val="65000"/>
                </a:schemeClr>
              </a:solidFill>
              <a:latin typeface="Montserrat Medium"/>
            </a:endParaRPr>
          </a:p>
          <a:p>
            <a:pPr algn="just">
              <a:spcBef>
                <a:spcPct val="0"/>
              </a:spcBef>
            </a:pPr>
            <a:r>
              <a:rPr lang="es-ES" sz="3000" b="1" noProof="0" dirty="0">
                <a:solidFill>
                  <a:srgbClr val="081345"/>
                </a:solidFill>
                <a:latin typeface="Montserrat Medium"/>
                <a:ea typeface="Montserrat Medium"/>
                <a:cs typeface="Montserrat Medium"/>
                <a:sym typeface="Montserrat Medium"/>
              </a:rPr>
              <a:t> </a:t>
            </a:r>
            <a:endParaRPr lang="es-DO" sz="3000" b="1" noProof="0" dirty="0">
              <a:solidFill>
                <a:srgbClr val="081345"/>
              </a:solidFill>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3968417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8F474-72B6-D502-FA98-0E3DD939718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D38FA04-CBFB-299F-1363-799D2BAB5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9D30A053-7015-7437-E990-0F218FE0DC1D}"/>
              </a:ext>
            </a:extLst>
          </p:cNvPr>
          <p:cNvSpPr txBox="1"/>
          <p:nvPr/>
        </p:nvSpPr>
        <p:spPr>
          <a:xfrm>
            <a:off x="3733800" y="1638300"/>
            <a:ext cx="9876241" cy="1034129"/>
          </a:xfrm>
          <a:prstGeom prst="rect">
            <a:avLst/>
          </a:prstGeom>
        </p:spPr>
        <p:txBody>
          <a:bodyPr wrap="square" lIns="0" tIns="0" rIns="0" bIns="0" rtlCol="0" anchor="t">
            <a:spAutoFit/>
          </a:bodyPr>
          <a:lstStyle/>
          <a:p>
            <a:pPr algn="ctr">
              <a:lnSpc>
                <a:spcPts val="8720"/>
              </a:lnSpc>
              <a:spcBef>
                <a:spcPct val="0"/>
              </a:spcBef>
            </a:pPr>
            <a:r>
              <a:rPr lang="es-DO" sz="6229" b="1" dirty="0">
                <a:solidFill>
                  <a:srgbClr val="081345"/>
                </a:solidFill>
                <a:latin typeface="Montserrat Heavy"/>
                <a:ea typeface="Montserrat Heavy"/>
                <a:cs typeface="Montserrat Heavy"/>
                <a:sym typeface="Montserrat Heavy"/>
              </a:rPr>
              <a:t>Hebreos 6:1-3</a:t>
            </a:r>
            <a:r>
              <a:rPr lang="es-DO" sz="6229" b="1" noProof="0" dirty="0">
                <a:solidFill>
                  <a:srgbClr val="081345"/>
                </a:solidFill>
                <a:latin typeface="Montserrat Heavy"/>
                <a:ea typeface="Montserrat Heavy"/>
                <a:cs typeface="Montserrat Heavy"/>
                <a:sym typeface="Montserrat Heavy"/>
              </a:rPr>
              <a:t> NTV </a:t>
            </a:r>
          </a:p>
        </p:txBody>
      </p:sp>
      <p:sp>
        <p:nvSpPr>
          <p:cNvPr id="9" name="TextBox 16">
            <a:extLst>
              <a:ext uri="{FF2B5EF4-FFF2-40B4-BE49-F238E27FC236}">
                <a16:creationId xmlns:a16="http://schemas.microsoft.com/office/drawing/2014/main" id="{B4185C68-6C85-674C-F102-A54E56377A94}"/>
              </a:ext>
            </a:extLst>
          </p:cNvPr>
          <p:cNvSpPr txBox="1"/>
          <p:nvPr/>
        </p:nvSpPr>
        <p:spPr>
          <a:xfrm>
            <a:off x="2209800" y="2812852"/>
            <a:ext cx="13563601" cy="4616648"/>
          </a:xfrm>
          <a:prstGeom prst="rect">
            <a:avLst/>
          </a:prstGeom>
        </p:spPr>
        <p:txBody>
          <a:bodyPr wrap="square" lIns="0" tIns="0" rIns="0" bIns="0" rtlCol="0" anchor="t">
            <a:spAutoFit/>
          </a:bodyPr>
          <a:lstStyle/>
          <a:p>
            <a:pPr algn="just">
              <a:spcBef>
                <a:spcPct val="0"/>
              </a:spcBef>
            </a:pPr>
            <a:r>
              <a:rPr lang="es-ES" sz="3000" b="1" dirty="0">
                <a:solidFill>
                  <a:schemeClr val="bg1">
                    <a:lumMod val="65000"/>
                  </a:schemeClr>
                </a:solidFill>
                <a:latin typeface="Montserrat Medium"/>
              </a:rPr>
              <a:t>“Así que dejemos de repasar una y otra vez las enseñanzas elementales acerca de Cristo. Por el contrario, sigamos adelante hasta llegar a ser maduros en nuestro entendimiento. No puede ser que tengamos que comenzar de nuevo con los importantes cimientos acerca del arrepentimiento de las malas acciones y de tener fe en Dios.</a:t>
            </a:r>
            <a:r>
              <a:rPr lang="es-ES" sz="3000" b="1" dirty="0">
                <a:solidFill>
                  <a:srgbClr val="081345"/>
                </a:solidFill>
                <a:latin typeface="Montserrat Medium"/>
              </a:rPr>
              <a:t> Ustedes tampoco necesitan más enseñanza acerca de los bautismos, la imposición de manos, la resurrección de los muertos y el juicio eterno. Así que, si Dios quiere, avanzaremos hacia un mayor entendimiento.”</a:t>
            </a:r>
            <a:endParaRPr lang="en-US" sz="3000" b="1" dirty="0">
              <a:solidFill>
                <a:srgbClr val="081345"/>
              </a:solidFill>
              <a:latin typeface="Montserrat Medium"/>
            </a:endParaRPr>
          </a:p>
          <a:p>
            <a:pPr algn="just">
              <a:spcBef>
                <a:spcPct val="0"/>
              </a:spcBef>
            </a:pPr>
            <a:r>
              <a:rPr lang="es-ES" sz="3000" b="1" noProof="0" dirty="0">
                <a:solidFill>
                  <a:srgbClr val="081345"/>
                </a:solidFill>
                <a:latin typeface="Montserrat Medium"/>
                <a:ea typeface="Montserrat Medium"/>
                <a:cs typeface="Montserrat Medium"/>
                <a:sym typeface="Montserrat Medium"/>
              </a:rPr>
              <a:t> </a:t>
            </a:r>
            <a:endParaRPr lang="es-DO" sz="3000" b="1" noProof="0" dirty="0">
              <a:solidFill>
                <a:srgbClr val="081345"/>
              </a:solidFill>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1401655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C976-7D31-1251-6688-344AD98CA0A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82824AB-08E8-9BEF-5D49-ADFC6656D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7968"/>
            <a:ext cx="18977548" cy="10669314"/>
          </a:xfrm>
          <a:prstGeom prst="rect">
            <a:avLst/>
          </a:prstGeom>
        </p:spPr>
      </p:pic>
      <p:sp>
        <p:nvSpPr>
          <p:cNvPr id="9" name="TextBox 16">
            <a:extLst>
              <a:ext uri="{FF2B5EF4-FFF2-40B4-BE49-F238E27FC236}">
                <a16:creationId xmlns:a16="http://schemas.microsoft.com/office/drawing/2014/main" id="{C6D85639-0A54-F549-86CC-B27909F9907B}"/>
              </a:ext>
            </a:extLst>
          </p:cNvPr>
          <p:cNvSpPr txBox="1"/>
          <p:nvPr/>
        </p:nvSpPr>
        <p:spPr>
          <a:xfrm>
            <a:off x="2133600" y="2262266"/>
            <a:ext cx="4114800" cy="1107996"/>
          </a:xfrm>
          <a:prstGeom prst="rect">
            <a:avLst/>
          </a:prstGeom>
        </p:spPr>
        <p:txBody>
          <a:bodyPr wrap="square" lIns="0" tIns="0" rIns="0" bIns="0" rtlCol="0" anchor="t">
            <a:spAutoFit/>
          </a:bodyPr>
          <a:lstStyle/>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Sordera Espiritual</a:t>
            </a:r>
          </a:p>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Niños en la fe</a:t>
            </a:r>
          </a:p>
          <a:p>
            <a:pPr marL="457200" indent="-457200">
              <a:spcBef>
                <a:spcPct val="0"/>
              </a:spcBef>
              <a:buFont typeface="Arial" panose="020B0604020202020204" pitchFamily="34" charset="0"/>
              <a:buChar char="•"/>
            </a:pPr>
            <a:r>
              <a:rPr lang="es-DO" sz="2400" noProof="0" dirty="0">
                <a:solidFill>
                  <a:srgbClr val="081345"/>
                </a:solidFill>
                <a:latin typeface="Montserrat Medium"/>
                <a:ea typeface="Montserrat Medium"/>
                <a:cs typeface="Montserrat Medium"/>
                <a:sym typeface="Montserrat Medium"/>
              </a:rPr>
              <a:t>Sentido inentrenados</a:t>
            </a:r>
          </a:p>
        </p:txBody>
      </p:sp>
      <p:sp>
        <p:nvSpPr>
          <p:cNvPr id="10" name="TextBox 16">
            <a:extLst>
              <a:ext uri="{FF2B5EF4-FFF2-40B4-BE49-F238E27FC236}">
                <a16:creationId xmlns:a16="http://schemas.microsoft.com/office/drawing/2014/main" id="{6073B888-685F-BF45-8CD9-4AD3390279EA}"/>
              </a:ext>
            </a:extLst>
          </p:cNvPr>
          <p:cNvSpPr txBox="1"/>
          <p:nvPr/>
        </p:nvSpPr>
        <p:spPr>
          <a:xfrm>
            <a:off x="7239000" y="2247900"/>
            <a:ext cx="3429000" cy="738664"/>
          </a:xfrm>
          <a:prstGeom prst="rect">
            <a:avLst/>
          </a:prstGeom>
        </p:spPr>
        <p:txBody>
          <a:bodyPr wrap="square" lIns="0" tIns="0" rIns="0" bIns="0" rtlCol="0" anchor="t">
            <a:spAutoFit/>
          </a:bodyPr>
          <a:lstStyle/>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Bucle espiritual</a:t>
            </a:r>
          </a:p>
          <a:p>
            <a:pPr marL="457200" indent="-457200">
              <a:spcBef>
                <a:spcPct val="0"/>
              </a:spcBef>
              <a:buFont typeface="Arial" panose="020B0604020202020204" pitchFamily="34" charset="0"/>
              <a:buChar char="•"/>
            </a:pPr>
            <a:r>
              <a:rPr lang="es-DO" sz="2400" noProof="0" dirty="0">
                <a:solidFill>
                  <a:srgbClr val="081345"/>
                </a:solidFill>
                <a:latin typeface="Montserrat Medium"/>
                <a:ea typeface="Montserrat Medium"/>
                <a:cs typeface="Montserrat Medium"/>
                <a:sym typeface="Montserrat Medium"/>
              </a:rPr>
              <a:t>Madurar</a:t>
            </a:r>
          </a:p>
        </p:txBody>
      </p:sp>
      <p:sp>
        <p:nvSpPr>
          <p:cNvPr id="12" name="TextBox 14">
            <a:extLst>
              <a:ext uri="{FF2B5EF4-FFF2-40B4-BE49-F238E27FC236}">
                <a16:creationId xmlns:a16="http://schemas.microsoft.com/office/drawing/2014/main" id="{7BF359A8-5820-C24A-8AA4-09B48F65EF7F}"/>
              </a:ext>
            </a:extLst>
          </p:cNvPr>
          <p:cNvSpPr txBox="1"/>
          <p:nvPr/>
        </p:nvSpPr>
        <p:spPr>
          <a:xfrm>
            <a:off x="2106706" y="1297062"/>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DIAGNÓSTICO</a:t>
            </a:r>
          </a:p>
        </p:txBody>
      </p:sp>
      <p:sp>
        <p:nvSpPr>
          <p:cNvPr id="13" name="TextBox 14">
            <a:extLst>
              <a:ext uri="{FF2B5EF4-FFF2-40B4-BE49-F238E27FC236}">
                <a16:creationId xmlns:a16="http://schemas.microsoft.com/office/drawing/2014/main" id="{723D6FE7-C6AA-E842-BFF7-C8EC488B9843}"/>
              </a:ext>
            </a:extLst>
          </p:cNvPr>
          <p:cNvSpPr txBox="1"/>
          <p:nvPr/>
        </p:nvSpPr>
        <p:spPr>
          <a:xfrm>
            <a:off x="7239000" y="1297062"/>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DESAFIO</a:t>
            </a:r>
          </a:p>
        </p:txBody>
      </p:sp>
      <p:sp>
        <p:nvSpPr>
          <p:cNvPr id="14" name="TextBox 14">
            <a:extLst>
              <a:ext uri="{FF2B5EF4-FFF2-40B4-BE49-F238E27FC236}">
                <a16:creationId xmlns:a16="http://schemas.microsoft.com/office/drawing/2014/main" id="{2210EB4E-DE11-5442-8957-15862D4D3167}"/>
              </a:ext>
            </a:extLst>
          </p:cNvPr>
          <p:cNvSpPr txBox="1"/>
          <p:nvPr/>
        </p:nvSpPr>
        <p:spPr>
          <a:xfrm>
            <a:off x="11430000" y="1260689"/>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ADVERTENCIA</a:t>
            </a:r>
          </a:p>
        </p:txBody>
      </p:sp>
    </p:spTree>
    <p:extLst>
      <p:ext uri="{BB962C8B-B14F-4D97-AF65-F5344CB8AC3E}">
        <p14:creationId xmlns:p14="http://schemas.microsoft.com/office/powerpoint/2010/main" val="611163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8F474-72B6-D502-FA98-0E3DD939718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D38FA04-CBFB-299F-1363-799D2BAB5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9D30A053-7015-7437-E990-0F218FE0DC1D}"/>
              </a:ext>
            </a:extLst>
          </p:cNvPr>
          <p:cNvSpPr txBox="1"/>
          <p:nvPr/>
        </p:nvSpPr>
        <p:spPr>
          <a:xfrm>
            <a:off x="3733800" y="1638300"/>
            <a:ext cx="9876241" cy="1034129"/>
          </a:xfrm>
          <a:prstGeom prst="rect">
            <a:avLst/>
          </a:prstGeom>
        </p:spPr>
        <p:txBody>
          <a:bodyPr wrap="square" lIns="0" tIns="0" rIns="0" bIns="0" rtlCol="0" anchor="t">
            <a:spAutoFit/>
          </a:bodyPr>
          <a:lstStyle/>
          <a:p>
            <a:pPr algn="ctr">
              <a:lnSpc>
                <a:spcPts val="8720"/>
              </a:lnSpc>
              <a:spcBef>
                <a:spcPct val="0"/>
              </a:spcBef>
            </a:pPr>
            <a:r>
              <a:rPr lang="es-DO" sz="6229" b="1" dirty="0">
                <a:solidFill>
                  <a:srgbClr val="081345"/>
                </a:solidFill>
                <a:latin typeface="Montserrat Heavy"/>
                <a:ea typeface="Montserrat Heavy"/>
                <a:cs typeface="Montserrat Heavy"/>
                <a:sym typeface="Montserrat Heavy"/>
              </a:rPr>
              <a:t>Hebreos 6:7-8</a:t>
            </a:r>
            <a:r>
              <a:rPr lang="es-DO" sz="6229" b="1" noProof="0" dirty="0">
                <a:solidFill>
                  <a:srgbClr val="081345"/>
                </a:solidFill>
                <a:latin typeface="Montserrat Heavy"/>
                <a:ea typeface="Montserrat Heavy"/>
                <a:cs typeface="Montserrat Heavy"/>
                <a:sym typeface="Montserrat Heavy"/>
              </a:rPr>
              <a:t> NTV </a:t>
            </a:r>
          </a:p>
        </p:txBody>
      </p:sp>
      <p:sp>
        <p:nvSpPr>
          <p:cNvPr id="9" name="TextBox 16">
            <a:extLst>
              <a:ext uri="{FF2B5EF4-FFF2-40B4-BE49-F238E27FC236}">
                <a16:creationId xmlns:a16="http://schemas.microsoft.com/office/drawing/2014/main" id="{B4185C68-6C85-674C-F102-A54E56377A94}"/>
              </a:ext>
            </a:extLst>
          </p:cNvPr>
          <p:cNvSpPr txBox="1"/>
          <p:nvPr/>
        </p:nvSpPr>
        <p:spPr>
          <a:xfrm>
            <a:off x="2209800" y="3238500"/>
            <a:ext cx="13563601" cy="2769989"/>
          </a:xfrm>
          <a:prstGeom prst="rect">
            <a:avLst/>
          </a:prstGeom>
        </p:spPr>
        <p:txBody>
          <a:bodyPr wrap="square" lIns="0" tIns="0" rIns="0" bIns="0" rtlCol="0" anchor="t">
            <a:spAutoFit/>
          </a:bodyPr>
          <a:lstStyle/>
          <a:p>
            <a:pPr algn="just">
              <a:spcBef>
                <a:spcPct val="0"/>
              </a:spcBef>
            </a:pPr>
            <a:r>
              <a:rPr lang="es-ES" sz="3600" b="1" dirty="0">
                <a:solidFill>
                  <a:srgbClr val="081345"/>
                </a:solidFill>
                <a:latin typeface="Montserrat Medium"/>
              </a:rPr>
              <a:t>“Cuando la tierra se empapa de la lluvia que cae y produce una buena cosecha para el agricultor, recibe la bendición de Dios. En cambio, el campo que produce espinos y cardos no sirve para nada. El agricultor no tardará en maldecirlo y quemarlo.” </a:t>
            </a:r>
            <a:endParaRPr lang="es-DO" sz="3600" b="1" dirty="0">
              <a:solidFill>
                <a:srgbClr val="081345"/>
              </a:solidFill>
              <a:latin typeface="Montserrat Medium"/>
              <a:sym typeface="Montserrat Medium"/>
            </a:endParaRPr>
          </a:p>
        </p:txBody>
      </p:sp>
    </p:spTree>
    <p:extLst>
      <p:ext uri="{BB962C8B-B14F-4D97-AF65-F5344CB8AC3E}">
        <p14:creationId xmlns:p14="http://schemas.microsoft.com/office/powerpoint/2010/main" val="783541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C976-7D31-1251-6688-344AD98CA0A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82824AB-08E8-9BEF-5D49-ADFC6656D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7968"/>
            <a:ext cx="18977548" cy="10669314"/>
          </a:xfrm>
          <a:prstGeom prst="rect">
            <a:avLst/>
          </a:prstGeom>
        </p:spPr>
      </p:pic>
      <p:sp>
        <p:nvSpPr>
          <p:cNvPr id="9" name="TextBox 16">
            <a:extLst>
              <a:ext uri="{FF2B5EF4-FFF2-40B4-BE49-F238E27FC236}">
                <a16:creationId xmlns:a16="http://schemas.microsoft.com/office/drawing/2014/main" id="{C6D85639-0A54-F549-86CC-B27909F9907B}"/>
              </a:ext>
            </a:extLst>
          </p:cNvPr>
          <p:cNvSpPr txBox="1"/>
          <p:nvPr/>
        </p:nvSpPr>
        <p:spPr>
          <a:xfrm>
            <a:off x="2133600" y="2262266"/>
            <a:ext cx="4114800" cy="1107996"/>
          </a:xfrm>
          <a:prstGeom prst="rect">
            <a:avLst/>
          </a:prstGeom>
        </p:spPr>
        <p:txBody>
          <a:bodyPr wrap="square" lIns="0" tIns="0" rIns="0" bIns="0" rtlCol="0" anchor="t">
            <a:spAutoFit/>
          </a:bodyPr>
          <a:lstStyle/>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Sordera Espiritual</a:t>
            </a:r>
          </a:p>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Niños en la fe</a:t>
            </a:r>
          </a:p>
          <a:p>
            <a:pPr marL="457200" indent="-457200">
              <a:spcBef>
                <a:spcPct val="0"/>
              </a:spcBef>
              <a:buFont typeface="Arial" panose="020B0604020202020204" pitchFamily="34" charset="0"/>
              <a:buChar char="•"/>
            </a:pPr>
            <a:r>
              <a:rPr lang="es-DO" sz="2400" noProof="0" dirty="0">
                <a:solidFill>
                  <a:srgbClr val="081345"/>
                </a:solidFill>
                <a:latin typeface="Montserrat Medium"/>
                <a:ea typeface="Montserrat Medium"/>
                <a:cs typeface="Montserrat Medium"/>
                <a:sym typeface="Montserrat Medium"/>
              </a:rPr>
              <a:t>Sentido inentrenados</a:t>
            </a:r>
          </a:p>
        </p:txBody>
      </p:sp>
      <p:sp>
        <p:nvSpPr>
          <p:cNvPr id="10" name="TextBox 16">
            <a:extLst>
              <a:ext uri="{FF2B5EF4-FFF2-40B4-BE49-F238E27FC236}">
                <a16:creationId xmlns:a16="http://schemas.microsoft.com/office/drawing/2014/main" id="{6073B888-685F-BF45-8CD9-4AD3390279EA}"/>
              </a:ext>
            </a:extLst>
          </p:cNvPr>
          <p:cNvSpPr txBox="1"/>
          <p:nvPr/>
        </p:nvSpPr>
        <p:spPr>
          <a:xfrm>
            <a:off x="7239000" y="2247900"/>
            <a:ext cx="3429000" cy="738664"/>
          </a:xfrm>
          <a:prstGeom prst="rect">
            <a:avLst/>
          </a:prstGeom>
        </p:spPr>
        <p:txBody>
          <a:bodyPr wrap="square" lIns="0" tIns="0" rIns="0" bIns="0" rtlCol="0" anchor="t">
            <a:spAutoFit/>
          </a:bodyPr>
          <a:lstStyle/>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Bucle espiritual</a:t>
            </a:r>
          </a:p>
          <a:p>
            <a:pPr marL="457200" indent="-457200">
              <a:spcBef>
                <a:spcPct val="0"/>
              </a:spcBef>
              <a:buFont typeface="Arial" panose="020B0604020202020204" pitchFamily="34" charset="0"/>
              <a:buChar char="•"/>
            </a:pPr>
            <a:r>
              <a:rPr lang="es-DO" sz="2400" noProof="0" dirty="0">
                <a:solidFill>
                  <a:srgbClr val="081345"/>
                </a:solidFill>
                <a:latin typeface="Montserrat Medium"/>
                <a:ea typeface="Montserrat Medium"/>
                <a:cs typeface="Montserrat Medium"/>
                <a:sym typeface="Montserrat Medium"/>
              </a:rPr>
              <a:t>Madurar</a:t>
            </a:r>
          </a:p>
        </p:txBody>
      </p:sp>
      <p:sp>
        <p:nvSpPr>
          <p:cNvPr id="11" name="TextBox 16">
            <a:extLst>
              <a:ext uri="{FF2B5EF4-FFF2-40B4-BE49-F238E27FC236}">
                <a16:creationId xmlns:a16="http://schemas.microsoft.com/office/drawing/2014/main" id="{DE050635-1A04-E647-A3F9-36E1D0DEE22A}"/>
              </a:ext>
            </a:extLst>
          </p:cNvPr>
          <p:cNvSpPr txBox="1"/>
          <p:nvPr/>
        </p:nvSpPr>
        <p:spPr>
          <a:xfrm>
            <a:off x="11277600" y="2247900"/>
            <a:ext cx="4724400" cy="738664"/>
          </a:xfrm>
          <a:prstGeom prst="rect">
            <a:avLst/>
          </a:prstGeom>
        </p:spPr>
        <p:txBody>
          <a:bodyPr wrap="square" lIns="0" tIns="0" rIns="0" bIns="0" rtlCol="0" anchor="t">
            <a:spAutoFit/>
          </a:bodyPr>
          <a:lstStyle/>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Peligro del estancamiento</a:t>
            </a:r>
          </a:p>
          <a:p>
            <a:pPr marL="457200" indent="-457200">
              <a:spcBef>
                <a:spcPct val="0"/>
              </a:spcBef>
              <a:buFont typeface="Arial" panose="020B0604020202020204" pitchFamily="34" charset="0"/>
              <a:buChar char="•"/>
            </a:pPr>
            <a:r>
              <a:rPr lang="es-DO" sz="2400" dirty="0">
                <a:solidFill>
                  <a:srgbClr val="081345"/>
                </a:solidFill>
                <a:latin typeface="Montserrat Medium"/>
                <a:ea typeface="Montserrat Medium"/>
                <a:cs typeface="Montserrat Medium"/>
                <a:sym typeface="Montserrat Medium"/>
              </a:rPr>
              <a:t>Postura del Corazón</a:t>
            </a:r>
          </a:p>
        </p:txBody>
      </p:sp>
      <p:sp>
        <p:nvSpPr>
          <p:cNvPr id="12" name="TextBox 14">
            <a:extLst>
              <a:ext uri="{FF2B5EF4-FFF2-40B4-BE49-F238E27FC236}">
                <a16:creationId xmlns:a16="http://schemas.microsoft.com/office/drawing/2014/main" id="{7BF359A8-5820-C24A-8AA4-09B48F65EF7F}"/>
              </a:ext>
            </a:extLst>
          </p:cNvPr>
          <p:cNvSpPr txBox="1"/>
          <p:nvPr/>
        </p:nvSpPr>
        <p:spPr>
          <a:xfrm>
            <a:off x="2106706" y="1297062"/>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DIAGNÓSTICO</a:t>
            </a:r>
          </a:p>
        </p:txBody>
      </p:sp>
      <p:sp>
        <p:nvSpPr>
          <p:cNvPr id="13" name="TextBox 14">
            <a:extLst>
              <a:ext uri="{FF2B5EF4-FFF2-40B4-BE49-F238E27FC236}">
                <a16:creationId xmlns:a16="http://schemas.microsoft.com/office/drawing/2014/main" id="{723D6FE7-C6AA-E842-BFF7-C8EC488B9843}"/>
              </a:ext>
            </a:extLst>
          </p:cNvPr>
          <p:cNvSpPr txBox="1"/>
          <p:nvPr/>
        </p:nvSpPr>
        <p:spPr>
          <a:xfrm>
            <a:off x="7239000" y="1297062"/>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DESAFIO</a:t>
            </a:r>
          </a:p>
        </p:txBody>
      </p:sp>
      <p:sp>
        <p:nvSpPr>
          <p:cNvPr id="14" name="TextBox 14">
            <a:extLst>
              <a:ext uri="{FF2B5EF4-FFF2-40B4-BE49-F238E27FC236}">
                <a16:creationId xmlns:a16="http://schemas.microsoft.com/office/drawing/2014/main" id="{2210EB4E-DE11-5442-8957-15862D4D3167}"/>
              </a:ext>
            </a:extLst>
          </p:cNvPr>
          <p:cNvSpPr txBox="1"/>
          <p:nvPr/>
        </p:nvSpPr>
        <p:spPr>
          <a:xfrm>
            <a:off x="11430000" y="1260689"/>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ADVERTENCIA</a:t>
            </a:r>
          </a:p>
        </p:txBody>
      </p:sp>
    </p:spTree>
    <p:extLst>
      <p:ext uri="{BB962C8B-B14F-4D97-AF65-F5344CB8AC3E}">
        <p14:creationId xmlns:p14="http://schemas.microsoft.com/office/powerpoint/2010/main" val="2196942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DO" noProof="0" dirty="0"/>
          </a:p>
        </p:txBody>
      </p:sp>
      <p:pic>
        <p:nvPicPr>
          <p:cNvPr id="3" name="Picture 2">
            <a:extLst>
              <a:ext uri="{FF2B5EF4-FFF2-40B4-BE49-F238E27FC236}">
                <a16:creationId xmlns:a16="http://schemas.microsoft.com/office/drawing/2014/main" id="{9A847804-CD54-DDE0-C7FB-4F5B1B0C34A7}"/>
              </a:ext>
            </a:extLst>
          </p:cNvPr>
          <p:cNvPicPr>
            <a:picLocks noChangeAspect="1"/>
          </p:cNvPicPr>
          <p:nvPr/>
        </p:nvPicPr>
        <p:blipFill>
          <a:blip r:embed="rId2">
            <a:extLst>
              <a:ext uri="{28A0092B-C50C-407E-A947-70E740481C1C}">
                <a14:useLocalDpi xmlns:a14="http://schemas.microsoft.com/office/drawing/2010/main" val="0"/>
              </a:ext>
            </a:extLst>
          </a:blip>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2554112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923822A5-53B6-24BF-CE55-ED3BCDE0E68D}"/>
            </a:ext>
          </a:extLst>
        </p:cNvPr>
        <p:cNvGrpSpPr/>
        <p:nvPr/>
      </p:nvGrpSpPr>
      <p:grpSpPr>
        <a:xfrm>
          <a:off x="0" y="0"/>
          <a:ext cx="0" cy="0"/>
          <a:chOff x="0" y="0"/>
          <a:chExt cx="0" cy="0"/>
        </a:xfrm>
      </p:grpSpPr>
    </p:spTree>
    <p:extLst>
      <p:ext uri="{BB962C8B-B14F-4D97-AF65-F5344CB8AC3E}">
        <p14:creationId xmlns:p14="http://schemas.microsoft.com/office/powerpoint/2010/main" val="2623437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22A5-53B6-24BF-CE55-ED3BCDE0E68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43C66DE-E33E-5A40-98D5-895F098DE425}"/>
              </a:ext>
            </a:extLst>
          </p:cNvPr>
          <p:cNvPicPr>
            <a:picLocks noChangeAspect="1"/>
          </p:cNvPicPr>
          <p:nvPr/>
        </p:nvPicPr>
        <p:blipFill rotWithShape="1">
          <a:blip r:embed="rId2">
            <a:extLst>
              <a:ext uri="{28A0092B-C50C-407E-A947-70E740481C1C}">
                <a14:useLocalDpi xmlns:a14="http://schemas.microsoft.com/office/drawing/2010/main" val="0"/>
              </a:ext>
            </a:extLst>
          </a:blip>
          <a:srcRect t="2342"/>
          <a:stretch/>
        </p:blipFill>
        <p:spPr>
          <a:xfrm>
            <a:off x="4800600" y="0"/>
            <a:ext cx="7942729" cy="10342280"/>
          </a:xfrm>
          <a:prstGeom prst="rect">
            <a:avLst/>
          </a:prstGeom>
        </p:spPr>
      </p:pic>
      <p:pic>
        <p:nvPicPr>
          <p:cNvPr id="3" name="Picture 2">
            <a:extLst>
              <a:ext uri="{FF2B5EF4-FFF2-40B4-BE49-F238E27FC236}">
                <a16:creationId xmlns:a16="http://schemas.microsoft.com/office/drawing/2014/main" id="{F14312E7-DB4D-2745-817B-0F6ED2882DC6}"/>
              </a:ext>
            </a:extLst>
          </p:cNvPr>
          <p:cNvPicPr>
            <a:picLocks noChangeAspect="1"/>
          </p:cNvPicPr>
          <p:nvPr/>
        </p:nvPicPr>
        <p:blipFill rotWithShape="1">
          <a:blip r:embed="rId3">
            <a:extLst>
              <a:ext uri="{28A0092B-C50C-407E-A947-70E740481C1C}">
                <a14:useLocalDpi xmlns:a14="http://schemas.microsoft.com/office/drawing/2010/main" val="0"/>
              </a:ext>
            </a:extLst>
          </a:blip>
          <a:srcRect t="1932" r="17269"/>
          <a:stretch/>
        </p:blipFill>
        <p:spPr>
          <a:xfrm>
            <a:off x="11716871" y="15686"/>
            <a:ext cx="6571129" cy="10385614"/>
          </a:xfrm>
          <a:prstGeom prst="rect">
            <a:avLst/>
          </a:prstGeom>
        </p:spPr>
      </p:pic>
      <p:pic>
        <p:nvPicPr>
          <p:cNvPr id="5" name="Picture 4">
            <a:extLst>
              <a:ext uri="{FF2B5EF4-FFF2-40B4-BE49-F238E27FC236}">
                <a16:creationId xmlns:a16="http://schemas.microsoft.com/office/drawing/2014/main" id="{BFA83876-02CD-694C-B1F6-F961C977EAE0}"/>
              </a:ext>
            </a:extLst>
          </p:cNvPr>
          <p:cNvPicPr>
            <a:picLocks noChangeAspect="1"/>
          </p:cNvPicPr>
          <p:nvPr/>
        </p:nvPicPr>
        <p:blipFill rotWithShape="1">
          <a:blip r:embed="rId4">
            <a:extLst>
              <a:ext uri="{28A0092B-C50C-407E-A947-70E740481C1C}">
                <a14:useLocalDpi xmlns:a14="http://schemas.microsoft.com/office/drawing/2010/main" val="0"/>
              </a:ext>
            </a:extLst>
          </a:blip>
          <a:srcRect l="23585" t="148" b="3287"/>
          <a:stretch/>
        </p:blipFill>
        <p:spPr>
          <a:xfrm>
            <a:off x="-1" y="-92925"/>
            <a:ext cx="6172201" cy="10399722"/>
          </a:xfrm>
          <a:prstGeom prst="rect">
            <a:avLst/>
          </a:prstGeom>
        </p:spPr>
      </p:pic>
    </p:spTree>
    <p:extLst>
      <p:ext uri="{BB962C8B-B14F-4D97-AF65-F5344CB8AC3E}">
        <p14:creationId xmlns:p14="http://schemas.microsoft.com/office/powerpoint/2010/main" val="195663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22A5-53B6-24BF-CE55-ED3BCDE0E68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1DCB9CD-01B5-F240-B7D3-75A329D05C5E}"/>
              </a:ext>
            </a:extLst>
          </p:cNvPr>
          <p:cNvPicPr>
            <a:picLocks noChangeAspect="1"/>
          </p:cNvPicPr>
          <p:nvPr/>
        </p:nvPicPr>
        <p:blipFill rotWithShape="1">
          <a:blip r:embed="rId2"/>
          <a:srcRect t="11991"/>
          <a:stretch/>
        </p:blipFill>
        <p:spPr>
          <a:xfrm>
            <a:off x="0" y="0"/>
            <a:ext cx="10591240" cy="6990930"/>
          </a:xfrm>
          <a:prstGeom prst="rect">
            <a:avLst/>
          </a:prstGeom>
        </p:spPr>
      </p:pic>
      <p:pic>
        <p:nvPicPr>
          <p:cNvPr id="9" name="Picture 8">
            <a:extLst>
              <a:ext uri="{FF2B5EF4-FFF2-40B4-BE49-F238E27FC236}">
                <a16:creationId xmlns:a16="http://schemas.microsoft.com/office/drawing/2014/main" id="{5D24AD45-5120-6548-8A5D-8E6E3BD9F9FD}"/>
              </a:ext>
            </a:extLst>
          </p:cNvPr>
          <p:cNvPicPr>
            <a:picLocks noChangeAspect="1"/>
          </p:cNvPicPr>
          <p:nvPr/>
        </p:nvPicPr>
        <p:blipFill rotWithShape="1">
          <a:blip r:embed="rId3">
            <a:extLst>
              <a:ext uri="{28A0092B-C50C-407E-A947-70E740481C1C}">
                <a14:useLocalDpi xmlns:a14="http://schemas.microsoft.com/office/drawing/2010/main" val="0"/>
              </a:ext>
            </a:extLst>
          </a:blip>
          <a:srcRect t="8547"/>
          <a:stretch/>
        </p:blipFill>
        <p:spPr>
          <a:xfrm>
            <a:off x="-26894" y="6210300"/>
            <a:ext cx="5943600" cy="4076699"/>
          </a:xfrm>
          <a:prstGeom prst="rect">
            <a:avLst/>
          </a:prstGeom>
        </p:spPr>
      </p:pic>
      <p:pic>
        <p:nvPicPr>
          <p:cNvPr id="11" name="Picture 10">
            <a:extLst>
              <a:ext uri="{FF2B5EF4-FFF2-40B4-BE49-F238E27FC236}">
                <a16:creationId xmlns:a16="http://schemas.microsoft.com/office/drawing/2014/main" id="{1679239C-012B-0B47-82A8-3A75C16988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29875" y="-1"/>
            <a:ext cx="7858125" cy="10477501"/>
          </a:xfrm>
          <a:prstGeom prst="rect">
            <a:avLst/>
          </a:prstGeom>
        </p:spPr>
      </p:pic>
      <p:pic>
        <p:nvPicPr>
          <p:cNvPr id="4" name="Picture 3">
            <a:extLst>
              <a:ext uri="{FF2B5EF4-FFF2-40B4-BE49-F238E27FC236}">
                <a16:creationId xmlns:a16="http://schemas.microsoft.com/office/drawing/2014/main" id="{F029087F-7FF3-4849-9F7B-7CD19B4B45C4}"/>
              </a:ext>
            </a:extLst>
          </p:cNvPr>
          <p:cNvPicPr>
            <a:picLocks noChangeAspect="1"/>
          </p:cNvPicPr>
          <p:nvPr/>
        </p:nvPicPr>
        <p:blipFill rotWithShape="1">
          <a:blip r:embed="rId5"/>
          <a:srcRect t="11111" b="19808"/>
          <a:stretch/>
        </p:blipFill>
        <p:spPr>
          <a:xfrm>
            <a:off x="5916706" y="6210301"/>
            <a:ext cx="4632792" cy="4267200"/>
          </a:xfrm>
          <a:prstGeom prst="rect">
            <a:avLst/>
          </a:prstGeom>
        </p:spPr>
      </p:pic>
    </p:spTree>
    <p:extLst>
      <p:ext uri="{BB962C8B-B14F-4D97-AF65-F5344CB8AC3E}">
        <p14:creationId xmlns:p14="http://schemas.microsoft.com/office/powerpoint/2010/main" val="820657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22A5-53B6-24BF-CE55-ED3BCDE0E68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FE525D1-82D6-E145-A807-13F8C8FDC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440400" cy="10292316"/>
          </a:xfrm>
          <a:prstGeom prst="rect">
            <a:avLst/>
          </a:prstGeom>
        </p:spPr>
      </p:pic>
    </p:spTree>
    <p:extLst>
      <p:ext uri="{BB962C8B-B14F-4D97-AF65-F5344CB8AC3E}">
        <p14:creationId xmlns:p14="http://schemas.microsoft.com/office/powerpoint/2010/main" val="3353423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9A1F07-652B-52A6-8C81-313E912B12C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974"/>
            <a:ext cx="18288000" cy="10285051"/>
          </a:xfrm>
          <a:prstGeom prst="rect">
            <a:avLst/>
          </a:prstGeom>
        </p:spPr>
      </p:pic>
    </p:spTree>
    <p:extLst>
      <p:ext uri="{BB962C8B-B14F-4D97-AF65-F5344CB8AC3E}">
        <p14:creationId xmlns:p14="http://schemas.microsoft.com/office/powerpoint/2010/main" val="66467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22A5-53B6-24BF-CE55-ED3BCDE0E68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D72415A-2526-7249-BF2A-7412173B5F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25774"/>
            <a:ext cx="13792200" cy="10344150"/>
          </a:xfrm>
          <a:prstGeom prst="rect">
            <a:avLst/>
          </a:prstGeom>
        </p:spPr>
      </p:pic>
      <p:pic>
        <p:nvPicPr>
          <p:cNvPr id="8" name="Picture 7">
            <a:extLst>
              <a:ext uri="{FF2B5EF4-FFF2-40B4-BE49-F238E27FC236}">
                <a16:creationId xmlns:a16="http://schemas.microsoft.com/office/drawing/2014/main" id="{4F268B8A-1FC2-B741-9A66-1A2482610A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0984" y="-114300"/>
            <a:ext cx="7879416" cy="10505888"/>
          </a:xfrm>
          <a:prstGeom prst="rect">
            <a:avLst/>
          </a:prstGeom>
        </p:spPr>
      </p:pic>
    </p:spTree>
    <p:extLst>
      <p:ext uri="{BB962C8B-B14F-4D97-AF65-F5344CB8AC3E}">
        <p14:creationId xmlns:p14="http://schemas.microsoft.com/office/powerpoint/2010/main" val="2493261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8F474-72B6-D502-FA98-0E3DD939718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D38FA04-CBFB-299F-1363-799D2BAB5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9D30A053-7015-7437-E990-0F218FE0DC1D}"/>
              </a:ext>
            </a:extLst>
          </p:cNvPr>
          <p:cNvSpPr txBox="1"/>
          <p:nvPr/>
        </p:nvSpPr>
        <p:spPr>
          <a:xfrm>
            <a:off x="3733800" y="3924300"/>
            <a:ext cx="9876241" cy="1034129"/>
          </a:xfrm>
          <a:prstGeom prst="rect">
            <a:avLst/>
          </a:prstGeom>
        </p:spPr>
        <p:txBody>
          <a:bodyPr wrap="square" lIns="0" tIns="0" rIns="0" bIns="0" rtlCol="0" anchor="t">
            <a:spAutoFit/>
          </a:bodyPr>
          <a:lstStyle/>
          <a:p>
            <a:pPr algn="ctr">
              <a:lnSpc>
                <a:spcPts val="8720"/>
              </a:lnSpc>
              <a:spcBef>
                <a:spcPct val="0"/>
              </a:spcBef>
            </a:pPr>
            <a:r>
              <a:rPr lang="es-DO" sz="6229" b="1" dirty="0">
                <a:solidFill>
                  <a:srgbClr val="081345"/>
                </a:solidFill>
                <a:latin typeface="Montserrat Heavy"/>
                <a:ea typeface="Montserrat Heavy"/>
                <a:cs typeface="Montserrat Heavy"/>
                <a:sym typeface="Montserrat Heavy"/>
              </a:rPr>
              <a:t>2 Pedro 1:5-8</a:t>
            </a:r>
            <a:r>
              <a:rPr lang="es-DO" sz="6229" b="1" noProof="0" dirty="0">
                <a:solidFill>
                  <a:srgbClr val="081345"/>
                </a:solidFill>
                <a:latin typeface="Montserrat Heavy"/>
                <a:ea typeface="Montserrat Heavy"/>
                <a:cs typeface="Montserrat Heavy"/>
                <a:sym typeface="Montserrat Heavy"/>
              </a:rPr>
              <a:t> NTV </a:t>
            </a:r>
          </a:p>
        </p:txBody>
      </p:sp>
    </p:spTree>
    <p:extLst>
      <p:ext uri="{BB962C8B-B14F-4D97-AF65-F5344CB8AC3E}">
        <p14:creationId xmlns:p14="http://schemas.microsoft.com/office/powerpoint/2010/main" val="3950283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8F474-72B6-D502-FA98-0E3DD939718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D38FA04-CBFB-299F-1363-799D2BAB5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9D30A053-7015-7437-E990-0F218FE0DC1D}"/>
              </a:ext>
            </a:extLst>
          </p:cNvPr>
          <p:cNvSpPr txBox="1"/>
          <p:nvPr/>
        </p:nvSpPr>
        <p:spPr>
          <a:xfrm>
            <a:off x="3733800" y="1638300"/>
            <a:ext cx="9876241" cy="1034129"/>
          </a:xfrm>
          <a:prstGeom prst="rect">
            <a:avLst/>
          </a:prstGeom>
        </p:spPr>
        <p:txBody>
          <a:bodyPr wrap="square" lIns="0" tIns="0" rIns="0" bIns="0" rtlCol="0" anchor="t">
            <a:spAutoFit/>
          </a:bodyPr>
          <a:lstStyle/>
          <a:p>
            <a:pPr algn="ctr">
              <a:lnSpc>
                <a:spcPts val="8720"/>
              </a:lnSpc>
              <a:spcBef>
                <a:spcPct val="0"/>
              </a:spcBef>
            </a:pPr>
            <a:r>
              <a:rPr lang="es-DO" sz="6229" b="1" dirty="0">
                <a:solidFill>
                  <a:srgbClr val="081345"/>
                </a:solidFill>
                <a:latin typeface="Montserrat Heavy"/>
                <a:ea typeface="Montserrat Heavy"/>
                <a:cs typeface="Montserrat Heavy"/>
                <a:sym typeface="Montserrat Heavy"/>
              </a:rPr>
              <a:t>Hebreos 6:9-12</a:t>
            </a:r>
            <a:r>
              <a:rPr lang="es-DO" sz="6229" b="1" noProof="0" dirty="0">
                <a:solidFill>
                  <a:srgbClr val="081345"/>
                </a:solidFill>
                <a:latin typeface="Montserrat Heavy"/>
                <a:ea typeface="Montserrat Heavy"/>
                <a:cs typeface="Montserrat Heavy"/>
                <a:sym typeface="Montserrat Heavy"/>
              </a:rPr>
              <a:t> NTV </a:t>
            </a:r>
          </a:p>
        </p:txBody>
      </p:sp>
      <p:sp>
        <p:nvSpPr>
          <p:cNvPr id="9" name="TextBox 16">
            <a:extLst>
              <a:ext uri="{FF2B5EF4-FFF2-40B4-BE49-F238E27FC236}">
                <a16:creationId xmlns:a16="http://schemas.microsoft.com/office/drawing/2014/main" id="{B4185C68-6C85-674C-F102-A54E56377A94}"/>
              </a:ext>
            </a:extLst>
          </p:cNvPr>
          <p:cNvSpPr txBox="1"/>
          <p:nvPr/>
        </p:nvSpPr>
        <p:spPr>
          <a:xfrm>
            <a:off x="2209800" y="2812852"/>
            <a:ext cx="13563601" cy="3877985"/>
          </a:xfrm>
          <a:prstGeom prst="rect">
            <a:avLst/>
          </a:prstGeom>
        </p:spPr>
        <p:txBody>
          <a:bodyPr wrap="square" lIns="0" tIns="0" rIns="0" bIns="0" rtlCol="0" anchor="t">
            <a:spAutoFit/>
          </a:bodyPr>
          <a:lstStyle/>
          <a:p>
            <a:pPr algn="just">
              <a:spcBef>
                <a:spcPct val="0"/>
              </a:spcBef>
            </a:pPr>
            <a:r>
              <a:rPr lang="es-ES" sz="3600" b="1" dirty="0">
                <a:solidFill>
                  <a:srgbClr val="081345"/>
                </a:solidFill>
                <a:latin typeface="Montserrat Medium"/>
              </a:rPr>
              <a:t>“Queridos amigos, aunque hablamos de este modo, no creemos que esto se aplica a ustedes. Estamos convencidos de que ustedes están destinados para cosas mejores, las cuales vienen con la salvación.</a:t>
            </a:r>
            <a:r>
              <a:rPr lang="es-ES" sz="3600" i="1" dirty="0"/>
              <a:t> </a:t>
            </a:r>
            <a:r>
              <a:rPr lang="es-ES" sz="3600" b="1" dirty="0">
                <a:solidFill>
                  <a:srgbClr val="081345"/>
                </a:solidFill>
                <a:latin typeface="Montserrat Medium"/>
              </a:rPr>
              <a:t>Pues Dios no es injusto. No olvidará con cuánto esfuerzo han trabajado para él y cómo han demostrado su amor por él sirviendo a otros creyentes como todavía lo hacen.</a:t>
            </a:r>
            <a:endParaRPr lang="es-DO" sz="3600" b="1" dirty="0">
              <a:solidFill>
                <a:srgbClr val="081345"/>
              </a:solidFill>
              <a:latin typeface="Montserrat Medium"/>
              <a:sym typeface="Montserrat Medium"/>
            </a:endParaRPr>
          </a:p>
        </p:txBody>
      </p:sp>
    </p:spTree>
    <p:extLst>
      <p:ext uri="{BB962C8B-B14F-4D97-AF65-F5344CB8AC3E}">
        <p14:creationId xmlns:p14="http://schemas.microsoft.com/office/powerpoint/2010/main" val="3702368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8F474-72B6-D502-FA98-0E3DD939718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D38FA04-CBFB-299F-1363-799D2BAB5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9D30A053-7015-7437-E990-0F218FE0DC1D}"/>
              </a:ext>
            </a:extLst>
          </p:cNvPr>
          <p:cNvSpPr txBox="1"/>
          <p:nvPr/>
        </p:nvSpPr>
        <p:spPr>
          <a:xfrm>
            <a:off x="3733800" y="1638300"/>
            <a:ext cx="9876241" cy="1034129"/>
          </a:xfrm>
          <a:prstGeom prst="rect">
            <a:avLst/>
          </a:prstGeom>
        </p:spPr>
        <p:txBody>
          <a:bodyPr wrap="square" lIns="0" tIns="0" rIns="0" bIns="0" rtlCol="0" anchor="t">
            <a:spAutoFit/>
          </a:bodyPr>
          <a:lstStyle/>
          <a:p>
            <a:pPr algn="ctr">
              <a:lnSpc>
                <a:spcPts val="8720"/>
              </a:lnSpc>
              <a:spcBef>
                <a:spcPct val="0"/>
              </a:spcBef>
            </a:pPr>
            <a:r>
              <a:rPr lang="es-DO" sz="6229" b="1" dirty="0">
                <a:solidFill>
                  <a:srgbClr val="081345"/>
                </a:solidFill>
                <a:latin typeface="Montserrat Heavy"/>
                <a:ea typeface="Montserrat Heavy"/>
                <a:cs typeface="Montserrat Heavy"/>
                <a:sym typeface="Montserrat Heavy"/>
              </a:rPr>
              <a:t>Hebreos 6:9-12</a:t>
            </a:r>
            <a:r>
              <a:rPr lang="es-DO" sz="6229" b="1" noProof="0" dirty="0">
                <a:solidFill>
                  <a:srgbClr val="081345"/>
                </a:solidFill>
                <a:latin typeface="Montserrat Heavy"/>
                <a:ea typeface="Montserrat Heavy"/>
                <a:cs typeface="Montserrat Heavy"/>
                <a:sym typeface="Montserrat Heavy"/>
              </a:rPr>
              <a:t> NTV </a:t>
            </a:r>
          </a:p>
        </p:txBody>
      </p:sp>
      <p:sp>
        <p:nvSpPr>
          <p:cNvPr id="9" name="TextBox 16">
            <a:extLst>
              <a:ext uri="{FF2B5EF4-FFF2-40B4-BE49-F238E27FC236}">
                <a16:creationId xmlns:a16="http://schemas.microsoft.com/office/drawing/2014/main" id="{B4185C68-6C85-674C-F102-A54E56377A94}"/>
              </a:ext>
            </a:extLst>
          </p:cNvPr>
          <p:cNvSpPr txBox="1"/>
          <p:nvPr/>
        </p:nvSpPr>
        <p:spPr>
          <a:xfrm>
            <a:off x="2209800" y="2812852"/>
            <a:ext cx="13563601" cy="3323987"/>
          </a:xfrm>
          <a:prstGeom prst="rect">
            <a:avLst/>
          </a:prstGeom>
        </p:spPr>
        <p:txBody>
          <a:bodyPr wrap="square" lIns="0" tIns="0" rIns="0" bIns="0" rtlCol="0" anchor="t">
            <a:spAutoFit/>
          </a:bodyPr>
          <a:lstStyle/>
          <a:p>
            <a:pPr algn="just">
              <a:spcBef>
                <a:spcPct val="0"/>
              </a:spcBef>
            </a:pPr>
            <a:r>
              <a:rPr lang="es-ES" sz="3600" b="1" dirty="0">
                <a:solidFill>
                  <a:srgbClr val="081345"/>
                </a:solidFill>
                <a:latin typeface="Montserrat Medium"/>
              </a:rPr>
              <a:t>“Nuestro gran deseo es que sigan amando a los demás mientras tengan vida, para asegurarse de que lo que esperan se hará realidad. Entonces, no se volverán torpes ni indiferentes espiritualmente. En cambio, seguirán el ejemplo de quienes, gracias a su fe y perseverancia, heredarán las promesas de Dios</a:t>
            </a:r>
            <a:r>
              <a:rPr lang="en-US" sz="3600" b="1" dirty="0">
                <a:solidFill>
                  <a:srgbClr val="081345"/>
                </a:solidFill>
                <a:latin typeface="Montserrat Medium"/>
              </a:rPr>
              <a:t> </a:t>
            </a:r>
            <a:r>
              <a:rPr lang="es-ES" sz="3600" b="1" dirty="0">
                <a:solidFill>
                  <a:srgbClr val="081345"/>
                </a:solidFill>
                <a:latin typeface="Montserrat Medium"/>
              </a:rPr>
              <a:t>”</a:t>
            </a:r>
            <a:endParaRPr lang="en-US" sz="3600" b="1" dirty="0">
              <a:solidFill>
                <a:srgbClr val="081345"/>
              </a:solidFill>
              <a:latin typeface="Montserrat Medium"/>
            </a:endParaRPr>
          </a:p>
        </p:txBody>
      </p:sp>
    </p:spTree>
    <p:extLst>
      <p:ext uri="{BB962C8B-B14F-4D97-AF65-F5344CB8AC3E}">
        <p14:creationId xmlns:p14="http://schemas.microsoft.com/office/powerpoint/2010/main" val="1400799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19F5D-C575-08A6-00D6-E4F39E9116A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8C29ABD-DA34-0CE7-BD01-6E3D14CA1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4" name="TextBox 16">
            <a:extLst>
              <a:ext uri="{FF2B5EF4-FFF2-40B4-BE49-F238E27FC236}">
                <a16:creationId xmlns:a16="http://schemas.microsoft.com/office/drawing/2014/main" id="{20993C3A-8EAF-2B3C-6BCF-8501734D6B4E}"/>
              </a:ext>
            </a:extLst>
          </p:cNvPr>
          <p:cNvSpPr txBox="1"/>
          <p:nvPr/>
        </p:nvSpPr>
        <p:spPr>
          <a:xfrm>
            <a:off x="2326792" y="2781300"/>
            <a:ext cx="13634416" cy="3385542"/>
          </a:xfrm>
          <a:prstGeom prst="rect">
            <a:avLst/>
          </a:prstGeom>
        </p:spPr>
        <p:txBody>
          <a:bodyPr lIns="0" tIns="0" rIns="0" bIns="0" rtlCol="0" anchor="t">
            <a:spAutoFit/>
          </a:bodyPr>
          <a:lstStyle/>
          <a:p>
            <a:pPr algn="ctr">
              <a:spcBef>
                <a:spcPct val="0"/>
              </a:spcBef>
            </a:pPr>
            <a:r>
              <a:rPr lang="es-ES" sz="4400" b="1" dirty="0">
                <a:solidFill>
                  <a:srgbClr val="081345"/>
                </a:solidFill>
                <a:latin typeface="Montserrat Medium"/>
              </a:rPr>
              <a:t>La madurez no consiste en no caer jamás; consiste en levantarse con humildad, permitir que el Espíritu Santo limpie nuestra tierra de espinas y decidir, un día a la vez, producir fruto que traiga paz y alimento a los que nos rodean.</a:t>
            </a:r>
            <a:endParaRPr lang="es-DO" sz="4400" b="1" noProof="0" dirty="0">
              <a:solidFill>
                <a:srgbClr val="081345"/>
              </a:solidFill>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3730768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93F54-8892-D8FD-E51A-F42266A883C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3EC488-6350-E22B-286D-4325517039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852CF173-40F2-1A47-8C21-28DD6865800D}"/>
              </a:ext>
            </a:extLst>
          </p:cNvPr>
          <p:cNvSpPr txBox="1"/>
          <p:nvPr/>
        </p:nvSpPr>
        <p:spPr>
          <a:xfrm>
            <a:off x="1676400" y="3771900"/>
            <a:ext cx="14935200" cy="1034129"/>
          </a:xfrm>
          <a:prstGeom prst="rect">
            <a:avLst/>
          </a:prstGeom>
        </p:spPr>
        <p:txBody>
          <a:bodyPr wrap="square" lIns="0" tIns="0" rIns="0" bIns="0" rtlCol="0" anchor="t">
            <a:spAutoFit/>
          </a:bodyPr>
          <a:lstStyle/>
          <a:p>
            <a:pPr algn="ctr">
              <a:lnSpc>
                <a:spcPts val="8720"/>
              </a:lnSpc>
              <a:spcBef>
                <a:spcPct val="0"/>
              </a:spcBef>
            </a:pPr>
            <a:r>
              <a:rPr lang="es-DO" sz="6229" b="1" noProof="0" dirty="0">
                <a:solidFill>
                  <a:srgbClr val="081345"/>
                </a:solidFill>
                <a:latin typeface="Montserrat Heavy"/>
                <a:ea typeface="Montserrat Heavy"/>
                <a:cs typeface="Montserrat Heavy"/>
                <a:sym typeface="Montserrat Heavy"/>
              </a:rPr>
              <a:t>Comprometidos con la Madurez</a:t>
            </a:r>
          </a:p>
        </p:txBody>
      </p:sp>
    </p:spTree>
    <p:extLst>
      <p:ext uri="{BB962C8B-B14F-4D97-AF65-F5344CB8AC3E}">
        <p14:creationId xmlns:p14="http://schemas.microsoft.com/office/powerpoint/2010/main" val="3342053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19F5D-C575-08A6-00D6-E4F39E9116A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8C29ABD-DA34-0CE7-BD01-6E3D14CA1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4" name="TextBox 16">
            <a:extLst>
              <a:ext uri="{FF2B5EF4-FFF2-40B4-BE49-F238E27FC236}">
                <a16:creationId xmlns:a16="http://schemas.microsoft.com/office/drawing/2014/main" id="{20993C3A-8EAF-2B3C-6BCF-8501734D6B4E}"/>
              </a:ext>
            </a:extLst>
          </p:cNvPr>
          <p:cNvSpPr txBox="1"/>
          <p:nvPr/>
        </p:nvSpPr>
        <p:spPr>
          <a:xfrm>
            <a:off x="1981200" y="2476500"/>
            <a:ext cx="13634416" cy="3877985"/>
          </a:xfrm>
          <a:prstGeom prst="rect">
            <a:avLst/>
          </a:prstGeom>
        </p:spPr>
        <p:txBody>
          <a:bodyPr lIns="0" tIns="0" rIns="0" bIns="0" rtlCol="0" anchor="t">
            <a:spAutoFit/>
          </a:bodyPr>
          <a:lstStyle/>
          <a:p>
            <a:pPr algn="ctr">
              <a:spcBef>
                <a:spcPct val="0"/>
              </a:spcBef>
            </a:pPr>
            <a:r>
              <a:rPr lang="es-ES" sz="3600" b="1" dirty="0">
                <a:solidFill>
                  <a:srgbClr val="081345"/>
                </a:solidFill>
                <a:latin typeface="Montserrat Medium"/>
              </a:rPr>
              <a:t>Cuando somos </a:t>
            </a:r>
            <a:r>
              <a:rPr lang="es-ES" sz="3600" b="1" dirty="0">
                <a:solidFill>
                  <a:schemeClr val="accent6">
                    <a:lumMod val="50000"/>
                  </a:schemeClr>
                </a:solidFill>
                <a:latin typeface="Montserrat Medium"/>
              </a:rPr>
              <a:t>Obedientes al Espíritu </a:t>
            </a:r>
            <a:r>
              <a:rPr lang="es-ES" sz="3600" b="1" dirty="0">
                <a:solidFill>
                  <a:srgbClr val="081345"/>
                </a:solidFill>
                <a:latin typeface="Montserrat Medium"/>
              </a:rPr>
              <a:t>y reconocemos que somos </a:t>
            </a:r>
            <a:r>
              <a:rPr lang="es-ES" sz="3600" b="1" dirty="0">
                <a:solidFill>
                  <a:schemeClr val="accent6">
                    <a:lumMod val="50000"/>
                  </a:schemeClr>
                </a:solidFill>
                <a:latin typeface="Montserrat Medium"/>
              </a:rPr>
              <a:t>Gente Imperfecta</a:t>
            </a:r>
            <a:r>
              <a:rPr lang="es-ES" sz="3600" b="1" dirty="0">
                <a:solidFill>
                  <a:srgbClr val="081345"/>
                </a:solidFill>
                <a:latin typeface="Montserrat Medium"/>
              </a:rPr>
              <a:t>, aprendemos a </a:t>
            </a:r>
            <a:r>
              <a:rPr lang="es-ES" sz="3600" b="1" dirty="0">
                <a:solidFill>
                  <a:schemeClr val="accent6">
                    <a:lumMod val="50000"/>
                  </a:schemeClr>
                </a:solidFill>
                <a:latin typeface="Montserrat Medium"/>
              </a:rPr>
              <a:t>Ser como Jesús </a:t>
            </a:r>
            <a:r>
              <a:rPr lang="es-ES" sz="3600" b="1" dirty="0">
                <a:solidFill>
                  <a:srgbClr val="081345"/>
                </a:solidFill>
                <a:latin typeface="Montserrat Medium"/>
              </a:rPr>
              <a:t>a través de la </a:t>
            </a:r>
            <a:r>
              <a:rPr lang="es-ES" sz="3600" b="1" dirty="0">
                <a:solidFill>
                  <a:schemeClr val="accent6">
                    <a:lumMod val="50000"/>
                  </a:schemeClr>
                </a:solidFill>
                <a:latin typeface="Montserrat Medium"/>
              </a:rPr>
              <a:t>Oración</a:t>
            </a:r>
            <a:r>
              <a:rPr lang="es-ES" sz="3600" b="1" dirty="0">
                <a:solidFill>
                  <a:srgbClr val="081345"/>
                </a:solidFill>
                <a:latin typeface="Montserrat Medium"/>
              </a:rPr>
              <a:t>, la </a:t>
            </a:r>
            <a:r>
              <a:rPr lang="es-ES" sz="3600" b="1" dirty="0">
                <a:solidFill>
                  <a:schemeClr val="accent6">
                    <a:lumMod val="50000"/>
                  </a:schemeClr>
                </a:solidFill>
                <a:latin typeface="Montserrat Medium"/>
              </a:rPr>
              <a:t>Adoración</a:t>
            </a:r>
            <a:r>
              <a:rPr lang="es-ES" sz="3600" b="1" dirty="0">
                <a:solidFill>
                  <a:srgbClr val="081345"/>
                </a:solidFill>
                <a:latin typeface="Montserrat Medium"/>
              </a:rPr>
              <a:t> y la </a:t>
            </a:r>
            <a:r>
              <a:rPr lang="es-ES" sz="3600" b="1" dirty="0">
                <a:solidFill>
                  <a:schemeClr val="accent6">
                    <a:lumMod val="50000"/>
                  </a:schemeClr>
                </a:solidFill>
                <a:latin typeface="Montserrat Medium"/>
              </a:rPr>
              <a:t>Vida Relacional</a:t>
            </a:r>
            <a:r>
              <a:rPr lang="es-ES" sz="3600" b="1" dirty="0">
                <a:solidFill>
                  <a:srgbClr val="081345"/>
                </a:solidFill>
                <a:latin typeface="Montserrat Medium"/>
              </a:rPr>
              <a:t>. Cuando somos </a:t>
            </a:r>
            <a:r>
              <a:rPr lang="es-ES" sz="3600" b="1" dirty="0">
                <a:solidFill>
                  <a:schemeClr val="accent6">
                    <a:lumMod val="50000"/>
                  </a:schemeClr>
                </a:solidFill>
                <a:latin typeface="Montserrat Medium"/>
              </a:rPr>
              <a:t>Buenos Mayordomos, Servimos </a:t>
            </a:r>
            <a:r>
              <a:rPr lang="es-ES" sz="3600" b="1" dirty="0">
                <a:solidFill>
                  <a:srgbClr val="081345"/>
                </a:solidFill>
                <a:latin typeface="Montserrat Medium"/>
              </a:rPr>
              <a:t>a otros y vivimos impulsados por su misión </a:t>
            </a:r>
            <a:r>
              <a:rPr lang="es-ES" sz="3600" b="1" dirty="0">
                <a:solidFill>
                  <a:schemeClr val="accent6">
                    <a:lumMod val="50000"/>
                  </a:schemeClr>
                </a:solidFill>
                <a:latin typeface="Montserrat Medium"/>
              </a:rPr>
              <a:t>Misional</a:t>
            </a:r>
            <a:r>
              <a:rPr lang="es-ES" sz="3600" b="1" dirty="0">
                <a:solidFill>
                  <a:srgbClr val="081345"/>
                </a:solidFill>
                <a:latin typeface="Montserrat Medium"/>
              </a:rPr>
              <a:t>. Abraza el alimento sólido y asume hoy: vivamos </a:t>
            </a:r>
            <a:r>
              <a:rPr lang="es-ES" sz="3600" b="1" dirty="0">
                <a:solidFill>
                  <a:schemeClr val="accent6">
                    <a:lumMod val="50000"/>
                  </a:schemeClr>
                </a:solidFill>
                <a:latin typeface="Montserrat Medium"/>
              </a:rPr>
              <a:t>Comprometidos con la Madurez</a:t>
            </a:r>
            <a:r>
              <a:rPr lang="es-ES" sz="3600" b="1" dirty="0">
                <a:solidFill>
                  <a:srgbClr val="081345"/>
                </a:solidFill>
                <a:latin typeface="Montserrat Medium"/>
              </a:rPr>
              <a:t>.</a:t>
            </a:r>
            <a:endParaRPr lang="en-US" sz="3600" b="1" dirty="0">
              <a:solidFill>
                <a:srgbClr val="081345"/>
              </a:solidFill>
              <a:latin typeface="Montserrat Medium"/>
            </a:endParaRPr>
          </a:p>
        </p:txBody>
      </p:sp>
    </p:spTree>
    <p:extLst>
      <p:ext uri="{BB962C8B-B14F-4D97-AF65-F5344CB8AC3E}">
        <p14:creationId xmlns:p14="http://schemas.microsoft.com/office/powerpoint/2010/main" val="3020319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BB408-F822-CBD5-37EB-8B5F0B503B2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E346B57-830D-BA10-7064-8ABCF70ED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4" name="TextBox 16">
            <a:extLst>
              <a:ext uri="{FF2B5EF4-FFF2-40B4-BE49-F238E27FC236}">
                <a16:creationId xmlns:a16="http://schemas.microsoft.com/office/drawing/2014/main" id="{FAEAB196-8482-534B-260C-ECA2B9B7CDC9}"/>
              </a:ext>
            </a:extLst>
          </p:cNvPr>
          <p:cNvSpPr txBox="1"/>
          <p:nvPr/>
        </p:nvSpPr>
        <p:spPr>
          <a:xfrm>
            <a:off x="1905000" y="1485900"/>
            <a:ext cx="13634416" cy="1661993"/>
          </a:xfrm>
          <a:prstGeom prst="rect">
            <a:avLst/>
          </a:prstGeom>
        </p:spPr>
        <p:txBody>
          <a:bodyPr lIns="0" tIns="0" rIns="0" bIns="0" rtlCol="0" anchor="t">
            <a:spAutoFit/>
          </a:bodyPr>
          <a:lstStyle/>
          <a:p>
            <a:pPr algn="ctr">
              <a:spcBef>
                <a:spcPct val="0"/>
              </a:spcBef>
            </a:pPr>
            <a:r>
              <a:rPr lang="es-ES" sz="5400" b="1" dirty="0">
                <a:solidFill>
                  <a:srgbClr val="081345"/>
                </a:solidFill>
                <a:latin typeface="Montserrat Medium"/>
              </a:rPr>
              <a:t>¿Quién esta comprometido</a:t>
            </a:r>
          </a:p>
          <a:p>
            <a:pPr algn="ctr">
              <a:spcBef>
                <a:spcPct val="0"/>
              </a:spcBef>
            </a:pPr>
            <a:r>
              <a:rPr lang="es-ES" sz="5400" b="1" dirty="0">
                <a:solidFill>
                  <a:srgbClr val="081345"/>
                </a:solidFill>
                <a:latin typeface="Montserrat Medium"/>
              </a:rPr>
              <a:t>con tu madurez? </a:t>
            </a:r>
            <a:endParaRPr lang="es-DO" sz="5400" b="1" dirty="0">
              <a:solidFill>
                <a:srgbClr val="081345"/>
              </a:solidFill>
              <a:latin typeface="Montserrat Medium"/>
              <a:sym typeface="Montserrat Medium"/>
            </a:endParaRPr>
          </a:p>
        </p:txBody>
      </p:sp>
    </p:spTree>
    <p:extLst>
      <p:ext uri="{BB962C8B-B14F-4D97-AF65-F5344CB8AC3E}">
        <p14:creationId xmlns:p14="http://schemas.microsoft.com/office/powerpoint/2010/main" val="624441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BB408-F822-CBD5-37EB-8B5F0B503B2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E346B57-830D-BA10-7064-8ABCF70ED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6" name="TextBox 14">
            <a:extLst>
              <a:ext uri="{FF2B5EF4-FFF2-40B4-BE49-F238E27FC236}">
                <a16:creationId xmlns:a16="http://schemas.microsoft.com/office/drawing/2014/main" id="{F02BC38F-86EB-6E43-AD0F-4171C5D20D72}"/>
              </a:ext>
            </a:extLst>
          </p:cNvPr>
          <p:cNvSpPr txBox="1"/>
          <p:nvPr/>
        </p:nvSpPr>
        <p:spPr>
          <a:xfrm>
            <a:off x="2971800" y="4686300"/>
            <a:ext cx="3657600" cy="1274067"/>
          </a:xfrm>
          <a:prstGeom prst="rect">
            <a:avLst/>
          </a:prstGeom>
        </p:spPr>
        <p:txBody>
          <a:bodyPr wrap="square" lIns="0" tIns="0" rIns="0" bIns="0" rtlCol="0" anchor="t">
            <a:spAutoFit/>
          </a:bodyPr>
          <a:lstStyle/>
          <a:p>
            <a:pPr algn="ctr">
              <a:lnSpc>
                <a:spcPts val="8720"/>
              </a:lnSpc>
              <a:spcBef>
                <a:spcPct val="0"/>
              </a:spcBef>
            </a:pPr>
            <a:r>
              <a:rPr lang="es-DO" sz="13800" b="1" dirty="0">
                <a:solidFill>
                  <a:srgbClr val="081345"/>
                </a:solidFill>
                <a:latin typeface="Montserrat Heavy"/>
                <a:ea typeface="Montserrat Heavy"/>
                <a:cs typeface="Montserrat Heavy"/>
                <a:sym typeface="Montserrat Heavy"/>
              </a:rPr>
              <a:t>Tu</a:t>
            </a:r>
            <a:endParaRPr lang="es-DO" sz="13800" b="1" noProof="0" dirty="0">
              <a:solidFill>
                <a:srgbClr val="081345"/>
              </a:solidFill>
              <a:latin typeface="Montserrat Heavy"/>
              <a:ea typeface="Montserrat Heavy"/>
              <a:cs typeface="Montserrat Heavy"/>
              <a:sym typeface="Montserrat Heavy"/>
            </a:endParaRPr>
          </a:p>
        </p:txBody>
      </p:sp>
      <p:sp>
        <p:nvSpPr>
          <p:cNvPr id="7" name="TextBox 16">
            <a:extLst>
              <a:ext uri="{FF2B5EF4-FFF2-40B4-BE49-F238E27FC236}">
                <a16:creationId xmlns:a16="http://schemas.microsoft.com/office/drawing/2014/main" id="{D15E7621-459F-B847-A081-965DE20F2935}"/>
              </a:ext>
            </a:extLst>
          </p:cNvPr>
          <p:cNvSpPr txBox="1"/>
          <p:nvPr/>
        </p:nvSpPr>
        <p:spPr>
          <a:xfrm>
            <a:off x="1905000" y="1485900"/>
            <a:ext cx="13634416" cy="1661993"/>
          </a:xfrm>
          <a:prstGeom prst="rect">
            <a:avLst/>
          </a:prstGeom>
        </p:spPr>
        <p:txBody>
          <a:bodyPr lIns="0" tIns="0" rIns="0" bIns="0" rtlCol="0" anchor="t">
            <a:spAutoFit/>
          </a:bodyPr>
          <a:lstStyle/>
          <a:p>
            <a:pPr algn="ctr">
              <a:spcBef>
                <a:spcPct val="0"/>
              </a:spcBef>
            </a:pPr>
            <a:r>
              <a:rPr lang="es-ES" sz="5400" b="1" dirty="0">
                <a:solidFill>
                  <a:srgbClr val="081345"/>
                </a:solidFill>
                <a:latin typeface="Montserrat Medium"/>
              </a:rPr>
              <a:t>¿Quién esta comprometido</a:t>
            </a:r>
          </a:p>
          <a:p>
            <a:pPr algn="ctr">
              <a:spcBef>
                <a:spcPct val="0"/>
              </a:spcBef>
            </a:pPr>
            <a:r>
              <a:rPr lang="es-ES" sz="5400" b="1" dirty="0">
                <a:solidFill>
                  <a:srgbClr val="081345"/>
                </a:solidFill>
                <a:latin typeface="Montserrat Medium"/>
              </a:rPr>
              <a:t>con tu madurez? </a:t>
            </a:r>
            <a:endParaRPr lang="es-DO" sz="5400" b="1" dirty="0">
              <a:solidFill>
                <a:srgbClr val="081345"/>
              </a:solidFill>
              <a:latin typeface="Montserrat Medium"/>
              <a:sym typeface="Montserrat Medium"/>
            </a:endParaRPr>
          </a:p>
        </p:txBody>
      </p:sp>
    </p:spTree>
    <p:extLst>
      <p:ext uri="{BB962C8B-B14F-4D97-AF65-F5344CB8AC3E}">
        <p14:creationId xmlns:p14="http://schemas.microsoft.com/office/powerpoint/2010/main" val="1617719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BB408-F822-CBD5-37EB-8B5F0B503B2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E346B57-830D-BA10-7064-8ABCF70ED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6" name="TextBox 14">
            <a:extLst>
              <a:ext uri="{FF2B5EF4-FFF2-40B4-BE49-F238E27FC236}">
                <a16:creationId xmlns:a16="http://schemas.microsoft.com/office/drawing/2014/main" id="{F02BC38F-86EB-6E43-AD0F-4171C5D20D72}"/>
              </a:ext>
            </a:extLst>
          </p:cNvPr>
          <p:cNvSpPr txBox="1"/>
          <p:nvPr/>
        </p:nvSpPr>
        <p:spPr>
          <a:xfrm>
            <a:off x="2971800" y="4686300"/>
            <a:ext cx="3657600" cy="1274067"/>
          </a:xfrm>
          <a:prstGeom prst="rect">
            <a:avLst/>
          </a:prstGeom>
        </p:spPr>
        <p:txBody>
          <a:bodyPr wrap="square" lIns="0" tIns="0" rIns="0" bIns="0" rtlCol="0" anchor="t">
            <a:spAutoFit/>
          </a:bodyPr>
          <a:lstStyle/>
          <a:p>
            <a:pPr algn="ctr">
              <a:lnSpc>
                <a:spcPts val="8720"/>
              </a:lnSpc>
              <a:spcBef>
                <a:spcPct val="0"/>
              </a:spcBef>
            </a:pPr>
            <a:r>
              <a:rPr lang="es-DO" sz="13800" b="1" dirty="0">
                <a:solidFill>
                  <a:srgbClr val="081345"/>
                </a:solidFill>
                <a:latin typeface="Montserrat Heavy"/>
                <a:ea typeface="Montserrat Heavy"/>
                <a:cs typeface="Montserrat Heavy"/>
                <a:sym typeface="Montserrat Heavy"/>
              </a:rPr>
              <a:t>Tu</a:t>
            </a:r>
            <a:endParaRPr lang="es-DO" sz="13800" b="1" noProof="0" dirty="0">
              <a:solidFill>
                <a:srgbClr val="081345"/>
              </a:solidFill>
              <a:latin typeface="Montserrat Heavy"/>
              <a:ea typeface="Montserrat Heavy"/>
              <a:cs typeface="Montserrat Heavy"/>
              <a:sym typeface="Montserrat Heavy"/>
            </a:endParaRPr>
          </a:p>
        </p:txBody>
      </p:sp>
      <p:sp>
        <p:nvSpPr>
          <p:cNvPr id="7" name="TextBox 16">
            <a:extLst>
              <a:ext uri="{FF2B5EF4-FFF2-40B4-BE49-F238E27FC236}">
                <a16:creationId xmlns:a16="http://schemas.microsoft.com/office/drawing/2014/main" id="{D15E7621-459F-B847-A081-965DE20F2935}"/>
              </a:ext>
            </a:extLst>
          </p:cNvPr>
          <p:cNvSpPr txBox="1"/>
          <p:nvPr/>
        </p:nvSpPr>
        <p:spPr>
          <a:xfrm>
            <a:off x="1905000" y="1485900"/>
            <a:ext cx="13634416" cy="1661993"/>
          </a:xfrm>
          <a:prstGeom prst="rect">
            <a:avLst/>
          </a:prstGeom>
        </p:spPr>
        <p:txBody>
          <a:bodyPr lIns="0" tIns="0" rIns="0" bIns="0" rtlCol="0" anchor="t">
            <a:spAutoFit/>
          </a:bodyPr>
          <a:lstStyle/>
          <a:p>
            <a:pPr algn="ctr">
              <a:spcBef>
                <a:spcPct val="0"/>
              </a:spcBef>
            </a:pPr>
            <a:r>
              <a:rPr lang="es-ES" sz="5400" b="1" dirty="0">
                <a:solidFill>
                  <a:srgbClr val="081345"/>
                </a:solidFill>
                <a:latin typeface="Montserrat Medium"/>
              </a:rPr>
              <a:t>¿Quién esta comprometido</a:t>
            </a:r>
          </a:p>
          <a:p>
            <a:pPr algn="ctr">
              <a:spcBef>
                <a:spcPct val="0"/>
              </a:spcBef>
            </a:pPr>
            <a:r>
              <a:rPr lang="es-ES" sz="5400" b="1" dirty="0">
                <a:solidFill>
                  <a:srgbClr val="081345"/>
                </a:solidFill>
                <a:latin typeface="Montserrat Medium"/>
              </a:rPr>
              <a:t>con tu madurez? </a:t>
            </a:r>
            <a:endParaRPr lang="es-DO" sz="5400" b="1" dirty="0">
              <a:solidFill>
                <a:srgbClr val="081345"/>
              </a:solidFill>
              <a:latin typeface="Montserrat Medium"/>
              <a:sym typeface="Montserrat Medium"/>
            </a:endParaRPr>
          </a:p>
        </p:txBody>
      </p:sp>
      <p:sp>
        <p:nvSpPr>
          <p:cNvPr id="8" name="TextBox 14">
            <a:extLst>
              <a:ext uri="{FF2B5EF4-FFF2-40B4-BE49-F238E27FC236}">
                <a16:creationId xmlns:a16="http://schemas.microsoft.com/office/drawing/2014/main" id="{5CB3EF8E-3347-0B4F-BCBF-C3F4C5D2A877}"/>
              </a:ext>
            </a:extLst>
          </p:cNvPr>
          <p:cNvSpPr txBox="1"/>
          <p:nvPr/>
        </p:nvSpPr>
        <p:spPr>
          <a:xfrm>
            <a:off x="8722208" y="4686300"/>
            <a:ext cx="3657600" cy="1274067"/>
          </a:xfrm>
          <a:prstGeom prst="rect">
            <a:avLst/>
          </a:prstGeom>
        </p:spPr>
        <p:txBody>
          <a:bodyPr wrap="square" lIns="0" tIns="0" rIns="0" bIns="0" rtlCol="0" anchor="t">
            <a:spAutoFit/>
          </a:bodyPr>
          <a:lstStyle/>
          <a:p>
            <a:pPr algn="ctr">
              <a:lnSpc>
                <a:spcPts val="8720"/>
              </a:lnSpc>
              <a:spcBef>
                <a:spcPct val="0"/>
              </a:spcBef>
            </a:pPr>
            <a:r>
              <a:rPr lang="es-DO" sz="13800" b="1" dirty="0">
                <a:solidFill>
                  <a:srgbClr val="081345"/>
                </a:solidFill>
                <a:latin typeface="Montserrat Heavy"/>
                <a:ea typeface="Montserrat Heavy"/>
                <a:cs typeface="Montserrat Heavy"/>
                <a:sym typeface="Montserrat Heavy"/>
              </a:rPr>
              <a:t>Yo</a:t>
            </a:r>
            <a:endParaRPr lang="es-DO" sz="13800" b="1" noProof="0" dirty="0">
              <a:solidFill>
                <a:srgbClr val="081345"/>
              </a:solidFill>
              <a:latin typeface="Montserrat Heavy"/>
              <a:ea typeface="Montserrat Heavy"/>
              <a:cs typeface="Montserrat Heavy"/>
              <a:sym typeface="Montserrat Heavy"/>
            </a:endParaRPr>
          </a:p>
        </p:txBody>
      </p:sp>
    </p:spTree>
    <p:extLst>
      <p:ext uri="{BB962C8B-B14F-4D97-AF65-F5344CB8AC3E}">
        <p14:creationId xmlns:p14="http://schemas.microsoft.com/office/powerpoint/2010/main" val="224806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39258-8564-39A4-D138-068EDF6BD48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2E427C2-3DD1-A180-63CB-39C12940470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974"/>
            <a:ext cx="18288000" cy="10285051"/>
          </a:xfrm>
          <a:prstGeom prst="rect">
            <a:avLst/>
          </a:prstGeom>
        </p:spPr>
      </p:pic>
    </p:spTree>
    <p:extLst>
      <p:ext uri="{BB962C8B-B14F-4D97-AF65-F5344CB8AC3E}">
        <p14:creationId xmlns:p14="http://schemas.microsoft.com/office/powerpoint/2010/main" val="667751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AFE9F-C35A-DA8E-5803-53D069915D2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55FB015-AE0D-688C-61BB-B7EAB026ED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4" name="TextBox 16">
            <a:extLst>
              <a:ext uri="{FF2B5EF4-FFF2-40B4-BE49-F238E27FC236}">
                <a16:creationId xmlns:a16="http://schemas.microsoft.com/office/drawing/2014/main" id="{D3946169-F4E7-CA3F-2170-F3086E240B69}"/>
              </a:ext>
            </a:extLst>
          </p:cNvPr>
          <p:cNvSpPr txBox="1"/>
          <p:nvPr/>
        </p:nvSpPr>
        <p:spPr>
          <a:xfrm>
            <a:off x="2326792" y="2171700"/>
            <a:ext cx="13634416" cy="4678204"/>
          </a:xfrm>
          <a:prstGeom prst="rect">
            <a:avLst/>
          </a:prstGeom>
        </p:spPr>
        <p:txBody>
          <a:bodyPr lIns="0" tIns="0" rIns="0" bIns="0" rtlCol="0" anchor="t">
            <a:spAutoFit/>
          </a:bodyPr>
          <a:lstStyle/>
          <a:p>
            <a:pPr algn="ctr">
              <a:spcBef>
                <a:spcPct val="0"/>
              </a:spcBef>
            </a:pPr>
            <a:r>
              <a:rPr lang="es-DO" sz="4000" b="1" noProof="0" dirty="0">
                <a:solidFill>
                  <a:srgbClr val="081345"/>
                </a:solidFill>
                <a:latin typeface="Montserrat Medium"/>
                <a:ea typeface="Montserrat Medium"/>
                <a:cs typeface="Montserrat Medium"/>
                <a:sym typeface="Montserrat Medium"/>
              </a:rPr>
              <a:t>Declaración: </a:t>
            </a:r>
          </a:p>
          <a:p>
            <a:pPr algn="ctr">
              <a:spcBef>
                <a:spcPct val="0"/>
              </a:spcBef>
            </a:pPr>
            <a:endParaRPr lang="es-DO" sz="4000" b="1" noProof="0" dirty="0">
              <a:solidFill>
                <a:srgbClr val="081345"/>
              </a:solidFill>
              <a:latin typeface="Montserrat Medium"/>
              <a:ea typeface="Montserrat Medium"/>
              <a:cs typeface="Montserrat Medium"/>
              <a:sym typeface="Montserrat Medium"/>
            </a:endParaRPr>
          </a:p>
          <a:p>
            <a:pPr algn="ctr">
              <a:spcBef>
                <a:spcPct val="0"/>
              </a:spcBef>
            </a:pPr>
            <a:r>
              <a:rPr lang="es-ES" sz="4000" b="1" dirty="0">
                <a:solidFill>
                  <a:srgbClr val="081345"/>
                </a:solidFill>
                <a:latin typeface="Montserrat Medium"/>
              </a:rPr>
              <a:t>"Estamos comprometidos a crecer en madurez antes que numéricamente. Nuestro enfoque está en el crecimiento interior e integral de las personas." </a:t>
            </a:r>
          </a:p>
          <a:p>
            <a:pPr algn="ctr">
              <a:spcBef>
                <a:spcPct val="0"/>
              </a:spcBef>
            </a:pPr>
            <a:endParaRPr lang="en-US" sz="3200" dirty="0">
              <a:solidFill>
                <a:srgbClr val="081345"/>
              </a:solidFill>
              <a:latin typeface="Montserrat Medium"/>
            </a:endParaRPr>
          </a:p>
          <a:p>
            <a:pPr algn="ctr">
              <a:spcBef>
                <a:spcPct val="0"/>
              </a:spcBef>
            </a:pPr>
            <a:r>
              <a:rPr lang="en-US" sz="3200" dirty="0">
                <a:solidFill>
                  <a:srgbClr val="081345"/>
                </a:solidFill>
                <a:latin typeface="Montserrat Medium"/>
              </a:rPr>
              <a:t>(2 Pedro 1:5-8)</a:t>
            </a:r>
          </a:p>
          <a:p>
            <a:pPr algn="ctr">
              <a:spcBef>
                <a:spcPct val="0"/>
              </a:spcBef>
            </a:pPr>
            <a:endParaRPr lang="es-DO" sz="4000" b="1" noProof="0" dirty="0">
              <a:solidFill>
                <a:srgbClr val="081345"/>
              </a:solidFill>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3151609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9A1F07-652B-52A6-8C81-313E912B12C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974"/>
            <a:ext cx="18288000" cy="10285051"/>
          </a:xfrm>
          <a:prstGeom prst="rect">
            <a:avLst/>
          </a:prstGeom>
        </p:spPr>
      </p:pic>
    </p:spTree>
    <p:extLst>
      <p:ext uri="{BB962C8B-B14F-4D97-AF65-F5344CB8AC3E}">
        <p14:creationId xmlns:p14="http://schemas.microsoft.com/office/powerpoint/2010/main" val="3473314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BB408-F822-CBD5-37EB-8B5F0B503B2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E346B57-830D-BA10-7064-8ABCF70ED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4" name="TextBox 16">
            <a:extLst>
              <a:ext uri="{FF2B5EF4-FFF2-40B4-BE49-F238E27FC236}">
                <a16:creationId xmlns:a16="http://schemas.microsoft.com/office/drawing/2014/main" id="{FAEAB196-8482-534B-260C-ECA2B9B7CDC9}"/>
              </a:ext>
            </a:extLst>
          </p:cNvPr>
          <p:cNvSpPr txBox="1"/>
          <p:nvPr/>
        </p:nvSpPr>
        <p:spPr>
          <a:xfrm>
            <a:off x="2326792" y="2476500"/>
            <a:ext cx="13634416" cy="3693319"/>
          </a:xfrm>
          <a:prstGeom prst="rect">
            <a:avLst/>
          </a:prstGeom>
        </p:spPr>
        <p:txBody>
          <a:bodyPr lIns="0" tIns="0" rIns="0" bIns="0" rtlCol="0" anchor="t">
            <a:spAutoFit/>
          </a:bodyPr>
          <a:lstStyle/>
          <a:p>
            <a:pPr algn="ctr">
              <a:spcBef>
                <a:spcPct val="0"/>
              </a:spcBef>
            </a:pPr>
            <a:r>
              <a:rPr lang="es-ES" sz="4000" b="1" dirty="0">
                <a:solidFill>
                  <a:srgbClr val="081345"/>
                </a:solidFill>
                <a:latin typeface="Montserrat Medium"/>
              </a:rPr>
              <a:t>La madurez espiritual es el proceso de crecimiento interior donde una persona pasa de una fe superficial a una convicción profunda. Se trata de vivir con paz mental, actuar con humildad, aceptar a los demás sin buscar cambiarlos y dejar de buscar la aprobación externa o el apego material. </a:t>
            </a:r>
            <a:endParaRPr lang="es-DO" sz="4000" b="1" dirty="0">
              <a:solidFill>
                <a:srgbClr val="081345"/>
              </a:solidFill>
              <a:latin typeface="Montserrat Medium"/>
              <a:sym typeface="Montserrat Medium"/>
            </a:endParaRPr>
          </a:p>
        </p:txBody>
      </p:sp>
    </p:spTree>
    <p:extLst>
      <p:ext uri="{BB962C8B-B14F-4D97-AF65-F5344CB8AC3E}">
        <p14:creationId xmlns:p14="http://schemas.microsoft.com/office/powerpoint/2010/main" val="1153775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BB408-F822-CBD5-37EB-8B5F0B503B2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E346B57-830D-BA10-7064-8ABCF70ED9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4" name="TextBox 16">
            <a:extLst>
              <a:ext uri="{FF2B5EF4-FFF2-40B4-BE49-F238E27FC236}">
                <a16:creationId xmlns:a16="http://schemas.microsoft.com/office/drawing/2014/main" id="{FAEAB196-8482-534B-260C-ECA2B9B7CDC9}"/>
              </a:ext>
            </a:extLst>
          </p:cNvPr>
          <p:cNvSpPr txBox="1"/>
          <p:nvPr/>
        </p:nvSpPr>
        <p:spPr>
          <a:xfrm>
            <a:off x="2326792" y="3314700"/>
            <a:ext cx="13634416" cy="1661993"/>
          </a:xfrm>
          <a:prstGeom prst="rect">
            <a:avLst/>
          </a:prstGeom>
        </p:spPr>
        <p:txBody>
          <a:bodyPr lIns="0" tIns="0" rIns="0" bIns="0" rtlCol="0" anchor="t">
            <a:spAutoFit/>
          </a:bodyPr>
          <a:lstStyle/>
          <a:p>
            <a:pPr algn="ctr">
              <a:spcBef>
                <a:spcPct val="0"/>
              </a:spcBef>
            </a:pPr>
            <a:r>
              <a:rPr lang="es-ES" sz="5400" b="1" dirty="0">
                <a:solidFill>
                  <a:srgbClr val="081345"/>
                </a:solidFill>
                <a:latin typeface="Montserrat Medium"/>
              </a:rPr>
              <a:t>¿Está tu carácter creciendo</a:t>
            </a:r>
          </a:p>
          <a:p>
            <a:pPr algn="ctr">
              <a:spcBef>
                <a:spcPct val="0"/>
              </a:spcBef>
            </a:pPr>
            <a:r>
              <a:rPr lang="es-ES" sz="5400" b="1" dirty="0">
                <a:solidFill>
                  <a:srgbClr val="081345"/>
                </a:solidFill>
                <a:latin typeface="Montserrat Medium"/>
              </a:rPr>
              <a:t>al mismo ritmo que tu edad? </a:t>
            </a:r>
            <a:endParaRPr lang="es-DO" sz="5400" b="1" dirty="0">
              <a:solidFill>
                <a:srgbClr val="081345"/>
              </a:solidFill>
              <a:latin typeface="Montserrat Medium"/>
              <a:sym typeface="Montserrat Medium"/>
            </a:endParaRPr>
          </a:p>
        </p:txBody>
      </p:sp>
    </p:spTree>
    <p:extLst>
      <p:ext uri="{BB962C8B-B14F-4D97-AF65-F5344CB8AC3E}">
        <p14:creationId xmlns:p14="http://schemas.microsoft.com/office/powerpoint/2010/main" val="1192725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A1F02-E397-BB5B-3561-E786C42E1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77"/>
            <a:ext cx="18288000" cy="10281645"/>
          </a:xfrm>
          <a:prstGeom prst="rect">
            <a:avLst/>
          </a:prstGeom>
        </p:spPr>
      </p:pic>
      <p:sp>
        <p:nvSpPr>
          <p:cNvPr id="5" name="TextBox 14">
            <a:extLst>
              <a:ext uri="{FF2B5EF4-FFF2-40B4-BE49-F238E27FC236}">
                <a16:creationId xmlns:a16="http://schemas.microsoft.com/office/drawing/2014/main" id="{583D96D2-A069-5D53-B248-55E006C3934E}"/>
              </a:ext>
            </a:extLst>
          </p:cNvPr>
          <p:cNvSpPr txBox="1"/>
          <p:nvPr/>
        </p:nvSpPr>
        <p:spPr>
          <a:xfrm>
            <a:off x="4677958" y="3543300"/>
            <a:ext cx="8932083" cy="1034129"/>
          </a:xfrm>
          <a:prstGeom prst="rect">
            <a:avLst/>
          </a:prstGeom>
        </p:spPr>
        <p:txBody>
          <a:bodyPr wrap="square" lIns="0" tIns="0" rIns="0" bIns="0" rtlCol="0" anchor="t">
            <a:spAutoFit/>
          </a:bodyPr>
          <a:lstStyle/>
          <a:p>
            <a:pPr algn="ctr">
              <a:lnSpc>
                <a:spcPts val="8720"/>
              </a:lnSpc>
              <a:spcBef>
                <a:spcPct val="0"/>
              </a:spcBef>
            </a:pPr>
            <a:r>
              <a:rPr lang="es-DO" sz="6229" b="1" noProof="0" dirty="0">
                <a:solidFill>
                  <a:srgbClr val="081345"/>
                </a:solidFill>
                <a:latin typeface="Montserrat Heavy"/>
                <a:ea typeface="Montserrat Heavy"/>
                <a:cs typeface="Montserrat Heavy"/>
                <a:sym typeface="Montserrat Heavy"/>
              </a:rPr>
              <a:t>Hebreos 5:11-14 NTV </a:t>
            </a:r>
          </a:p>
        </p:txBody>
      </p:sp>
    </p:spTree>
    <p:extLst>
      <p:ext uri="{BB962C8B-B14F-4D97-AF65-F5344CB8AC3E}">
        <p14:creationId xmlns:p14="http://schemas.microsoft.com/office/powerpoint/2010/main" val="2772518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C976-7D31-1251-6688-344AD98CA0A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82824AB-08E8-9BEF-5D49-ADFC6656D4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7968"/>
            <a:ext cx="18977548" cy="10669314"/>
          </a:xfrm>
          <a:prstGeom prst="rect">
            <a:avLst/>
          </a:prstGeom>
        </p:spPr>
      </p:pic>
      <p:sp>
        <p:nvSpPr>
          <p:cNvPr id="12" name="TextBox 14">
            <a:extLst>
              <a:ext uri="{FF2B5EF4-FFF2-40B4-BE49-F238E27FC236}">
                <a16:creationId xmlns:a16="http://schemas.microsoft.com/office/drawing/2014/main" id="{7BF359A8-5820-C24A-8AA4-09B48F65EF7F}"/>
              </a:ext>
            </a:extLst>
          </p:cNvPr>
          <p:cNvSpPr txBox="1"/>
          <p:nvPr/>
        </p:nvSpPr>
        <p:spPr>
          <a:xfrm>
            <a:off x="2106706" y="1297062"/>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DIAGNÓSTICO</a:t>
            </a:r>
          </a:p>
        </p:txBody>
      </p:sp>
      <p:sp>
        <p:nvSpPr>
          <p:cNvPr id="13" name="TextBox 14">
            <a:extLst>
              <a:ext uri="{FF2B5EF4-FFF2-40B4-BE49-F238E27FC236}">
                <a16:creationId xmlns:a16="http://schemas.microsoft.com/office/drawing/2014/main" id="{723D6FE7-C6AA-E842-BFF7-C8EC488B9843}"/>
              </a:ext>
            </a:extLst>
          </p:cNvPr>
          <p:cNvSpPr txBox="1"/>
          <p:nvPr/>
        </p:nvSpPr>
        <p:spPr>
          <a:xfrm>
            <a:off x="7239000" y="1297062"/>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DESAFIO</a:t>
            </a:r>
          </a:p>
        </p:txBody>
      </p:sp>
      <p:sp>
        <p:nvSpPr>
          <p:cNvPr id="14" name="TextBox 14">
            <a:extLst>
              <a:ext uri="{FF2B5EF4-FFF2-40B4-BE49-F238E27FC236}">
                <a16:creationId xmlns:a16="http://schemas.microsoft.com/office/drawing/2014/main" id="{2210EB4E-DE11-5442-8957-15862D4D3167}"/>
              </a:ext>
            </a:extLst>
          </p:cNvPr>
          <p:cNvSpPr txBox="1"/>
          <p:nvPr/>
        </p:nvSpPr>
        <p:spPr>
          <a:xfrm>
            <a:off x="11430000" y="1260689"/>
            <a:ext cx="3757021" cy="950838"/>
          </a:xfrm>
          <a:prstGeom prst="rect">
            <a:avLst/>
          </a:prstGeom>
        </p:spPr>
        <p:txBody>
          <a:bodyPr wrap="square" lIns="0" tIns="0" rIns="0" bIns="0" rtlCol="0" anchor="ctr">
            <a:spAutoFit/>
          </a:bodyPr>
          <a:lstStyle/>
          <a:p>
            <a:pPr>
              <a:lnSpc>
                <a:spcPts val="8720"/>
              </a:lnSpc>
              <a:spcBef>
                <a:spcPct val="0"/>
              </a:spcBef>
            </a:pPr>
            <a:r>
              <a:rPr lang="es-DO" sz="3200" b="1" noProof="0" dirty="0">
                <a:solidFill>
                  <a:srgbClr val="081345"/>
                </a:solidFill>
                <a:latin typeface="Montserrat Heavy"/>
                <a:ea typeface="Montserrat Heavy"/>
                <a:cs typeface="Montserrat Heavy"/>
                <a:sym typeface="Montserrat Heavy"/>
              </a:rPr>
              <a:t>ADVERTENCIA</a:t>
            </a:r>
          </a:p>
        </p:txBody>
      </p:sp>
    </p:spTree>
    <p:extLst>
      <p:ext uri="{BB962C8B-B14F-4D97-AF65-F5344CB8AC3E}">
        <p14:creationId xmlns:p14="http://schemas.microsoft.com/office/powerpoint/2010/main" val="40356126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2811</TotalTime>
  <Words>641</Words>
  <Application>Microsoft Macintosh PowerPoint</Application>
  <PresentationFormat>Custom</PresentationFormat>
  <Paragraphs>69</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Montserrat Medium</vt:lpstr>
      <vt:lpstr>Calibri</vt:lpstr>
      <vt:lpstr>Montserrat Heavy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Identidad Eterna</dc:title>
  <dc:creator>JJ Gomez</dc:creator>
  <cp:lastModifiedBy>Maelias Lima</cp:lastModifiedBy>
  <cp:revision>41</cp:revision>
  <dcterms:created xsi:type="dcterms:W3CDTF">2006-08-16T00:00:00Z</dcterms:created>
  <dcterms:modified xsi:type="dcterms:W3CDTF">2026-08-22T09:51:53Z</dcterms:modified>
  <dc:identifier>DAHOPW33we4</dc:identifier>
</cp:coreProperties>
</file>