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0" r:id="rId3"/>
    <p:sldId id="264" r:id="rId4"/>
    <p:sldId id="259" r:id="rId5"/>
    <p:sldId id="265" r:id="rId6"/>
    <p:sldId id="266" r:id="rId7"/>
    <p:sldId id="267" r:id="rId8"/>
    <p:sldId id="261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</p:sldIdLst>
  <p:sldSz cx="18288000" cy="10287000"/>
  <p:notesSz cx="6858000" cy="9144000"/>
  <p:embeddedFontLst>
    <p:embeddedFont>
      <p:font typeface="Montserrat Heavy" pitchFamily="2" charset="77"/>
      <p:regular r:id="rId30"/>
      <p:bold r:id="rId31"/>
      <p:italic r:id="rId32"/>
      <p:boldItalic r:id="rId33"/>
    </p:embeddedFont>
    <p:embeddedFont>
      <p:font typeface="Montserrat Medium" pitchFamily="2" charset="77"/>
      <p:regular r:id="rId34"/>
      <p:italic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13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571" autoAdjust="0"/>
  </p:normalViewPr>
  <p:slideViewPr>
    <p:cSldViewPr>
      <p:cViewPr varScale="1">
        <p:scale>
          <a:sx n="76" d="100"/>
          <a:sy n="76" d="100"/>
        </p:scale>
        <p:origin x="424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9A1F07-652B-52A6-8C81-313E912B12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974"/>
            <a:ext cx="18288000" cy="1028505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DF3B65-8847-2437-4EAF-B810380122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4D7B5AC-FF42-4A8C-1B4B-640676B8A8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7"/>
            <a:ext cx="18288000" cy="10281645"/>
          </a:xfrm>
          <a:prstGeom prst="rect">
            <a:avLst/>
          </a:prstGeom>
        </p:spPr>
      </p:pic>
      <p:sp>
        <p:nvSpPr>
          <p:cNvPr id="4" name="TextBox 16">
            <a:extLst>
              <a:ext uri="{FF2B5EF4-FFF2-40B4-BE49-F238E27FC236}">
                <a16:creationId xmlns:a16="http://schemas.microsoft.com/office/drawing/2014/main" id="{DF6FE4D6-8065-C85B-8407-9F5E2B9E7B23}"/>
              </a:ext>
            </a:extLst>
          </p:cNvPr>
          <p:cNvSpPr txBox="1"/>
          <p:nvPr/>
        </p:nvSpPr>
        <p:spPr>
          <a:xfrm>
            <a:off x="2326792" y="3619500"/>
            <a:ext cx="13634416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s-ES" sz="60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2) Jesús puso a las personas por encima de las tareas</a:t>
            </a:r>
          </a:p>
        </p:txBody>
      </p:sp>
    </p:spTree>
    <p:extLst>
      <p:ext uri="{BB962C8B-B14F-4D97-AF65-F5344CB8AC3E}">
        <p14:creationId xmlns:p14="http://schemas.microsoft.com/office/powerpoint/2010/main" val="16177178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5EAFBA-6A3E-CF95-294B-199D2388E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870B512-F567-E093-55F6-7AC09E975C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7"/>
            <a:ext cx="18288000" cy="10281645"/>
          </a:xfrm>
          <a:prstGeom prst="rect">
            <a:avLst/>
          </a:prstGeom>
        </p:spPr>
      </p:pic>
      <p:sp>
        <p:nvSpPr>
          <p:cNvPr id="5" name="TextBox 14">
            <a:extLst>
              <a:ext uri="{FF2B5EF4-FFF2-40B4-BE49-F238E27FC236}">
                <a16:creationId xmlns:a16="http://schemas.microsoft.com/office/drawing/2014/main" id="{9BAE4948-327A-5650-7048-10FB01DB41C5}"/>
              </a:ext>
            </a:extLst>
          </p:cNvPr>
          <p:cNvSpPr txBox="1"/>
          <p:nvPr/>
        </p:nvSpPr>
        <p:spPr>
          <a:xfrm>
            <a:off x="1600200" y="1659797"/>
            <a:ext cx="15087599" cy="10341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20"/>
              </a:lnSpc>
              <a:spcBef>
                <a:spcPct val="0"/>
              </a:spcBef>
            </a:pPr>
            <a:r>
              <a:rPr lang="en-US" sz="6229" b="1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Marcos 3:13-14 (RV60)</a:t>
            </a:r>
          </a:p>
        </p:txBody>
      </p:sp>
      <p:sp>
        <p:nvSpPr>
          <p:cNvPr id="9" name="TextBox 16">
            <a:extLst>
              <a:ext uri="{FF2B5EF4-FFF2-40B4-BE49-F238E27FC236}">
                <a16:creationId xmlns:a16="http://schemas.microsoft.com/office/drawing/2014/main" id="{08F5963E-7C27-56D7-CF76-B1F588361EC2}"/>
              </a:ext>
            </a:extLst>
          </p:cNvPr>
          <p:cNvSpPr txBox="1"/>
          <p:nvPr/>
        </p:nvSpPr>
        <p:spPr>
          <a:xfrm>
            <a:off x="2057400" y="2833787"/>
            <a:ext cx="13634416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es-ES" sz="40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Después subió al monte, y llamó a sí a los que él quiso; y vinieron a él. Y estableció a doce, para que estuviesen con él, y para enviarlos a predicar.</a:t>
            </a:r>
          </a:p>
        </p:txBody>
      </p:sp>
    </p:spTree>
    <p:extLst>
      <p:ext uri="{BB962C8B-B14F-4D97-AF65-F5344CB8AC3E}">
        <p14:creationId xmlns:p14="http://schemas.microsoft.com/office/powerpoint/2010/main" val="482409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917E98-AFF5-EA8A-7AA8-CAA88B509B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5E1339E-0949-475B-F609-F45860DA1E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7"/>
            <a:ext cx="18288000" cy="10281645"/>
          </a:xfrm>
          <a:prstGeom prst="rect">
            <a:avLst/>
          </a:prstGeom>
        </p:spPr>
      </p:pic>
      <p:sp>
        <p:nvSpPr>
          <p:cNvPr id="4" name="TextBox 16">
            <a:extLst>
              <a:ext uri="{FF2B5EF4-FFF2-40B4-BE49-F238E27FC236}">
                <a16:creationId xmlns:a16="http://schemas.microsoft.com/office/drawing/2014/main" id="{40568C9C-7ED7-546D-E753-8471DEEAFBA3}"/>
              </a:ext>
            </a:extLst>
          </p:cNvPr>
          <p:cNvSpPr txBox="1"/>
          <p:nvPr/>
        </p:nvSpPr>
        <p:spPr>
          <a:xfrm>
            <a:off x="2326792" y="3619500"/>
            <a:ext cx="13634416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s-ES" sz="40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Antes de la función, estuvo la relación. </a:t>
            </a:r>
          </a:p>
          <a:p>
            <a:pPr algn="ctr">
              <a:spcBef>
                <a:spcPct val="0"/>
              </a:spcBef>
            </a:pPr>
            <a:r>
              <a:rPr lang="es-ES" sz="40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Antes de la misión, estuvo la comunión.</a:t>
            </a:r>
          </a:p>
        </p:txBody>
      </p:sp>
    </p:spTree>
    <p:extLst>
      <p:ext uri="{BB962C8B-B14F-4D97-AF65-F5344CB8AC3E}">
        <p14:creationId xmlns:p14="http://schemas.microsoft.com/office/powerpoint/2010/main" val="35526261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E588AA-25A8-1BCA-0C53-94A20025D0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6DBE9CA-22D6-18C2-FE61-0BF1247E84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7"/>
            <a:ext cx="18288000" cy="10281645"/>
          </a:xfrm>
          <a:prstGeom prst="rect">
            <a:avLst/>
          </a:prstGeom>
        </p:spPr>
      </p:pic>
      <p:sp>
        <p:nvSpPr>
          <p:cNvPr id="4" name="TextBox 16">
            <a:extLst>
              <a:ext uri="{FF2B5EF4-FFF2-40B4-BE49-F238E27FC236}">
                <a16:creationId xmlns:a16="http://schemas.microsoft.com/office/drawing/2014/main" id="{71D3C3A2-08B7-3E4A-D40A-F6E3F1AE6424}"/>
              </a:ext>
            </a:extLst>
          </p:cNvPr>
          <p:cNvSpPr txBox="1"/>
          <p:nvPr/>
        </p:nvSpPr>
        <p:spPr>
          <a:xfrm>
            <a:off x="2326792" y="3619500"/>
            <a:ext cx="13634416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s-ES" sz="60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3) Al cuidar, somos relacionales</a:t>
            </a:r>
          </a:p>
        </p:txBody>
      </p:sp>
    </p:spTree>
    <p:extLst>
      <p:ext uri="{BB962C8B-B14F-4D97-AF65-F5344CB8AC3E}">
        <p14:creationId xmlns:p14="http://schemas.microsoft.com/office/powerpoint/2010/main" val="12533450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2752A4-C669-E8A2-93DE-374120C3D8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F0AB602-B4C9-6C1E-72E1-E528E1B8CD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7"/>
            <a:ext cx="18288000" cy="10281645"/>
          </a:xfrm>
          <a:prstGeom prst="rect">
            <a:avLst/>
          </a:prstGeom>
        </p:spPr>
      </p:pic>
      <p:sp>
        <p:nvSpPr>
          <p:cNvPr id="5" name="TextBox 14">
            <a:extLst>
              <a:ext uri="{FF2B5EF4-FFF2-40B4-BE49-F238E27FC236}">
                <a16:creationId xmlns:a16="http://schemas.microsoft.com/office/drawing/2014/main" id="{5C4A18CE-DACB-5D83-8805-C16EAE9C36E5}"/>
              </a:ext>
            </a:extLst>
          </p:cNvPr>
          <p:cNvSpPr txBox="1"/>
          <p:nvPr/>
        </p:nvSpPr>
        <p:spPr>
          <a:xfrm>
            <a:off x="1600200" y="1659797"/>
            <a:ext cx="15087599" cy="10341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20"/>
              </a:lnSpc>
              <a:spcBef>
                <a:spcPct val="0"/>
              </a:spcBef>
            </a:pPr>
            <a:r>
              <a:rPr lang="en-US" sz="6229" b="1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Isaías 1:17 (NTV)</a:t>
            </a:r>
          </a:p>
        </p:txBody>
      </p:sp>
      <p:sp>
        <p:nvSpPr>
          <p:cNvPr id="9" name="TextBox 16">
            <a:extLst>
              <a:ext uri="{FF2B5EF4-FFF2-40B4-BE49-F238E27FC236}">
                <a16:creationId xmlns:a16="http://schemas.microsoft.com/office/drawing/2014/main" id="{9F8132CA-8A1D-FB9E-0E71-00842FA3C23D}"/>
              </a:ext>
            </a:extLst>
          </p:cNvPr>
          <p:cNvSpPr txBox="1"/>
          <p:nvPr/>
        </p:nvSpPr>
        <p:spPr>
          <a:xfrm>
            <a:off x="2057400" y="2833787"/>
            <a:ext cx="13634416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es-ES" sz="40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Aprendan a hacer el bien. Busquen la justicia y ayuden a los oprimidos. Defiendan la causa de los huérfanos y luchen por los derechos de las viudas.</a:t>
            </a:r>
          </a:p>
        </p:txBody>
      </p:sp>
    </p:spTree>
    <p:extLst>
      <p:ext uri="{BB962C8B-B14F-4D97-AF65-F5344CB8AC3E}">
        <p14:creationId xmlns:p14="http://schemas.microsoft.com/office/powerpoint/2010/main" val="2969691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ABA092-E69E-105A-FFE8-C98185941E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1C19BCD-4EE5-1483-67BF-85D95FA2DB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7"/>
            <a:ext cx="18288000" cy="10281645"/>
          </a:xfrm>
          <a:prstGeom prst="rect">
            <a:avLst/>
          </a:prstGeom>
        </p:spPr>
      </p:pic>
      <p:sp>
        <p:nvSpPr>
          <p:cNvPr id="4" name="TextBox 16">
            <a:extLst>
              <a:ext uri="{FF2B5EF4-FFF2-40B4-BE49-F238E27FC236}">
                <a16:creationId xmlns:a16="http://schemas.microsoft.com/office/drawing/2014/main" id="{E00F47E3-7AEC-439B-93C6-D3EB4ABB534F}"/>
              </a:ext>
            </a:extLst>
          </p:cNvPr>
          <p:cNvSpPr txBox="1"/>
          <p:nvPr/>
        </p:nvSpPr>
        <p:spPr>
          <a:xfrm>
            <a:off x="2326792" y="3619500"/>
            <a:ext cx="13634416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s-ES" sz="40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 Dios no le impresiona una oración o una adoración que no transforma la manera en que tratamos a las personas.</a:t>
            </a:r>
          </a:p>
        </p:txBody>
      </p:sp>
    </p:spTree>
    <p:extLst>
      <p:ext uri="{BB962C8B-B14F-4D97-AF65-F5344CB8AC3E}">
        <p14:creationId xmlns:p14="http://schemas.microsoft.com/office/powerpoint/2010/main" val="18680397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63C9E-4F4A-7796-21DA-746BD8058C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580CD19-DDCA-268B-AF65-24A1C80B67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7"/>
            <a:ext cx="18288000" cy="10281645"/>
          </a:xfrm>
          <a:prstGeom prst="rect">
            <a:avLst/>
          </a:prstGeom>
        </p:spPr>
      </p:pic>
      <p:sp>
        <p:nvSpPr>
          <p:cNvPr id="5" name="TextBox 14">
            <a:extLst>
              <a:ext uri="{FF2B5EF4-FFF2-40B4-BE49-F238E27FC236}">
                <a16:creationId xmlns:a16="http://schemas.microsoft.com/office/drawing/2014/main" id="{5D1C3A56-5B43-3B9F-F7DE-9C338A507E1E}"/>
              </a:ext>
            </a:extLst>
          </p:cNvPr>
          <p:cNvSpPr txBox="1"/>
          <p:nvPr/>
        </p:nvSpPr>
        <p:spPr>
          <a:xfrm>
            <a:off x="1600200" y="1659797"/>
            <a:ext cx="15087599" cy="10341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20"/>
              </a:lnSpc>
              <a:spcBef>
                <a:spcPct val="0"/>
              </a:spcBef>
            </a:pPr>
            <a:r>
              <a:rPr lang="en-US" sz="6229" b="1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Santiago 2:15-16 (NTV)</a:t>
            </a:r>
          </a:p>
        </p:txBody>
      </p:sp>
      <p:sp>
        <p:nvSpPr>
          <p:cNvPr id="9" name="TextBox 16">
            <a:extLst>
              <a:ext uri="{FF2B5EF4-FFF2-40B4-BE49-F238E27FC236}">
                <a16:creationId xmlns:a16="http://schemas.microsoft.com/office/drawing/2014/main" id="{D23B584E-29B4-9310-40D0-BEDC5C684FCD}"/>
              </a:ext>
            </a:extLst>
          </p:cNvPr>
          <p:cNvSpPr txBox="1"/>
          <p:nvPr/>
        </p:nvSpPr>
        <p:spPr>
          <a:xfrm>
            <a:off x="2057400" y="2833787"/>
            <a:ext cx="13634416" cy="3077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es-ES" sz="40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Supónganse que ven a un hermano o una hermana que no tiene qué comer ni con qué vestirse y uno de ustedes le dice: «Adiós, que tengas un buen día; abrígate mucho y aliméntate bien», pero no le da ni alimento ni ropa. ¿Para qué le sirve?</a:t>
            </a:r>
          </a:p>
        </p:txBody>
      </p:sp>
    </p:spTree>
    <p:extLst>
      <p:ext uri="{BB962C8B-B14F-4D97-AF65-F5344CB8AC3E}">
        <p14:creationId xmlns:p14="http://schemas.microsoft.com/office/powerpoint/2010/main" val="17891856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0FF23B-E3DC-3981-B198-CD2B144E36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1A1CDF3-5AA2-AF9C-F18D-C9A6CA12E6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7"/>
            <a:ext cx="18288000" cy="10281645"/>
          </a:xfrm>
          <a:prstGeom prst="rect">
            <a:avLst/>
          </a:prstGeom>
        </p:spPr>
      </p:pic>
      <p:sp>
        <p:nvSpPr>
          <p:cNvPr id="5" name="TextBox 14">
            <a:extLst>
              <a:ext uri="{FF2B5EF4-FFF2-40B4-BE49-F238E27FC236}">
                <a16:creationId xmlns:a16="http://schemas.microsoft.com/office/drawing/2014/main" id="{D3689700-1786-6E94-2A43-B22785CD3219}"/>
              </a:ext>
            </a:extLst>
          </p:cNvPr>
          <p:cNvSpPr txBox="1"/>
          <p:nvPr/>
        </p:nvSpPr>
        <p:spPr>
          <a:xfrm>
            <a:off x="1600200" y="1659797"/>
            <a:ext cx="15087599" cy="10341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20"/>
              </a:lnSpc>
              <a:spcBef>
                <a:spcPct val="0"/>
              </a:spcBef>
            </a:pPr>
            <a:r>
              <a:rPr lang="en-US" sz="6229" b="1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Gálatas 6:2 (NTV)</a:t>
            </a:r>
          </a:p>
        </p:txBody>
      </p:sp>
      <p:sp>
        <p:nvSpPr>
          <p:cNvPr id="9" name="TextBox 16">
            <a:extLst>
              <a:ext uri="{FF2B5EF4-FFF2-40B4-BE49-F238E27FC236}">
                <a16:creationId xmlns:a16="http://schemas.microsoft.com/office/drawing/2014/main" id="{3127D645-8251-FE57-B978-C2B66AC4436E}"/>
              </a:ext>
            </a:extLst>
          </p:cNvPr>
          <p:cNvSpPr txBox="1"/>
          <p:nvPr/>
        </p:nvSpPr>
        <p:spPr>
          <a:xfrm>
            <a:off x="2057400" y="2833787"/>
            <a:ext cx="13634416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es-ES" sz="40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Ayúdense a llevar los unos las cargas de los otros, y obedezcan de esa manera la ley de Cristo.</a:t>
            </a:r>
          </a:p>
        </p:txBody>
      </p:sp>
    </p:spTree>
    <p:extLst>
      <p:ext uri="{BB962C8B-B14F-4D97-AF65-F5344CB8AC3E}">
        <p14:creationId xmlns:p14="http://schemas.microsoft.com/office/powerpoint/2010/main" val="14137921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499D87-6FAA-42D3-5851-308FF94396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83B76A2-06A9-DBC2-CF0E-9A2164AA95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7"/>
            <a:ext cx="18288000" cy="10281645"/>
          </a:xfrm>
          <a:prstGeom prst="rect">
            <a:avLst/>
          </a:prstGeom>
        </p:spPr>
      </p:pic>
      <p:sp>
        <p:nvSpPr>
          <p:cNvPr id="4" name="TextBox 16">
            <a:extLst>
              <a:ext uri="{FF2B5EF4-FFF2-40B4-BE49-F238E27FC236}">
                <a16:creationId xmlns:a16="http://schemas.microsoft.com/office/drawing/2014/main" id="{4473ABF4-3CAD-5B72-1CA5-66CC09339B94}"/>
              </a:ext>
            </a:extLst>
          </p:cNvPr>
          <p:cNvSpPr txBox="1"/>
          <p:nvPr/>
        </p:nvSpPr>
        <p:spPr>
          <a:xfrm>
            <a:off x="2326792" y="3467100"/>
            <a:ext cx="13634416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s-ES" sz="60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4) Hay que compartir más que un simple culto</a:t>
            </a:r>
          </a:p>
        </p:txBody>
      </p:sp>
    </p:spTree>
    <p:extLst>
      <p:ext uri="{BB962C8B-B14F-4D97-AF65-F5344CB8AC3E}">
        <p14:creationId xmlns:p14="http://schemas.microsoft.com/office/powerpoint/2010/main" val="30706466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CAB34C-543E-CA3B-9DA8-B3A86308D8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2D48E1E-5261-81DD-89E7-C10C7D5FB4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7"/>
            <a:ext cx="18288000" cy="10281645"/>
          </a:xfrm>
          <a:prstGeom prst="rect">
            <a:avLst/>
          </a:prstGeom>
        </p:spPr>
      </p:pic>
      <p:sp>
        <p:nvSpPr>
          <p:cNvPr id="5" name="TextBox 14">
            <a:extLst>
              <a:ext uri="{FF2B5EF4-FFF2-40B4-BE49-F238E27FC236}">
                <a16:creationId xmlns:a16="http://schemas.microsoft.com/office/drawing/2014/main" id="{5F8FF25E-07D0-14A7-856E-F5EE785CE158}"/>
              </a:ext>
            </a:extLst>
          </p:cNvPr>
          <p:cNvSpPr txBox="1"/>
          <p:nvPr/>
        </p:nvSpPr>
        <p:spPr>
          <a:xfrm>
            <a:off x="1600200" y="1659797"/>
            <a:ext cx="15087599" cy="10341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20"/>
              </a:lnSpc>
              <a:spcBef>
                <a:spcPct val="0"/>
              </a:spcBef>
            </a:pPr>
            <a:r>
              <a:rPr lang="en-US" sz="6229" b="1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Hechos 2:42-47 (NTV)</a:t>
            </a:r>
          </a:p>
        </p:txBody>
      </p:sp>
      <p:sp>
        <p:nvSpPr>
          <p:cNvPr id="9" name="TextBox 16">
            <a:extLst>
              <a:ext uri="{FF2B5EF4-FFF2-40B4-BE49-F238E27FC236}">
                <a16:creationId xmlns:a16="http://schemas.microsoft.com/office/drawing/2014/main" id="{11C56C51-750F-DE5F-9AA9-E440AF6E52BC}"/>
              </a:ext>
            </a:extLst>
          </p:cNvPr>
          <p:cNvSpPr txBox="1"/>
          <p:nvPr/>
        </p:nvSpPr>
        <p:spPr>
          <a:xfrm>
            <a:off x="2057400" y="2833787"/>
            <a:ext cx="13634416" cy="4924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es-ES" sz="40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Todos los creyentes se dedicaban a las enseñanzas de los apóstoles, a la comunión fraternal, a participar juntos en las comidas (entre ellas la Cena del Señor), y a la oración. Un profundo temor reverente vino sobre todos ellos, y los apóstoles realizaban muchas señales milagrosas y maravillas. Todos los creyentes se reunían en un mismo lugar y compartían todo lo que tenían. </a:t>
            </a:r>
          </a:p>
        </p:txBody>
      </p:sp>
    </p:spTree>
    <p:extLst>
      <p:ext uri="{BB962C8B-B14F-4D97-AF65-F5344CB8AC3E}">
        <p14:creationId xmlns:p14="http://schemas.microsoft.com/office/powerpoint/2010/main" val="3884328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93F54-8892-D8FD-E51A-F42266A88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73EC488-6350-E22B-286D-4325517039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7"/>
            <a:ext cx="18288000" cy="10281645"/>
          </a:xfrm>
          <a:prstGeom prst="rect">
            <a:avLst/>
          </a:prstGeom>
        </p:spPr>
      </p:pic>
      <p:sp>
        <p:nvSpPr>
          <p:cNvPr id="5" name="TextBox 14">
            <a:extLst>
              <a:ext uri="{FF2B5EF4-FFF2-40B4-BE49-F238E27FC236}">
                <a16:creationId xmlns:a16="http://schemas.microsoft.com/office/drawing/2014/main" id="{852CF173-40F2-1A47-8C21-28DD6865800D}"/>
              </a:ext>
            </a:extLst>
          </p:cNvPr>
          <p:cNvSpPr txBox="1"/>
          <p:nvPr/>
        </p:nvSpPr>
        <p:spPr>
          <a:xfrm>
            <a:off x="1676400" y="3771900"/>
            <a:ext cx="14935200" cy="10341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20"/>
              </a:lnSpc>
              <a:spcBef>
                <a:spcPct val="0"/>
              </a:spcBef>
            </a:pPr>
            <a:r>
              <a:rPr lang="es-ES" sz="6229" b="1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Cristianismo Relacional</a:t>
            </a:r>
            <a:endParaRPr lang="en-US" sz="6229" b="1" dirty="0">
              <a:solidFill>
                <a:srgbClr val="081345"/>
              </a:solidFill>
              <a:latin typeface="Montserrat Heavy"/>
              <a:ea typeface="Montserrat Heavy"/>
              <a:cs typeface="Montserrat Heavy"/>
              <a:sym typeface="Montserrat Heavy"/>
            </a:endParaRPr>
          </a:p>
        </p:txBody>
      </p:sp>
    </p:spTree>
    <p:extLst>
      <p:ext uri="{BB962C8B-B14F-4D97-AF65-F5344CB8AC3E}">
        <p14:creationId xmlns:p14="http://schemas.microsoft.com/office/powerpoint/2010/main" val="33420531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899CF-87B0-51AE-A514-32F0966612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D99A6-32B0-8A66-700E-E4E287F5A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7"/>
            <a:ext cx="18288000" cy="10281645"/>
          </a:xfrm>
          <a:prstGeom prst="rect">
            <a:avLst/>
          </a:prstGeom>
        </p:spPr>
      </p:pic>
      <p:sp>
        <p:nvSpPr>
          <p:cNvPr id="5" name="TextBox 14">
            <a:extLst>
              <a:ext uri="{FF2B5EF4-FFF2-40B4-BE49-F238E27FC236}">
                <a16:creationId xmlns:a16="http://schemas.microsoft.com/office/drawing/2014/main" id="{093CED19-EB26-E646-3C2A-AAF59C66DFFE}"/>
              </a:ext>
            </a:extLst>
          </p:cNvPr>
          <p:cNvSpPr txBox="1"/>
          <p:nvPr/>
        </p:nvSpPr>
        <p:spPr>
          <a:xfrm>
            <a:off x="1600200" y="1659797"/>
            <a:ext cx="15087599" cy="10341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20"/>
              </a:lnSpc>
              <a:spcBef>
                <a:spcPct val="0"/>
              </a:spcBef>
            </a:pPr>
            <a:r>
              <a:rPr lang="en-US" sz="6229" b="1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Hechos 2:42-47 (NTV)</a:t>
            </a:r>
          </a:p>
        </p:txBody>
      </p:sp>
      <p:sp>
        <p:nvSpPr>
          <p:cNvPr id="9" name="TextBox 16">
            <a:extLst>
              <a:ext uri="{FF2B5EF4-FFF2-40B4-BE49-F238E27FC236}">
                <a16:creationId xmlns:a16="http://schemas.microsoft.com/office/drawing/2014/main" id="{B15CC180-D131-D441-5502-1931A6E0E57E}"/>
              </a:ext>
            </a:extLst>
          </p:cNvPr>
          <p:cNvSpPr txBox="1"/>
          <p:nvPr/>
        </p:nvSpPr>
        <p:spPr>
          <a:xfrm>
            <a:off x="2057400" y="2833787"/>
            <a:ext cx="13634416" cy="4924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es-ES" sz="40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Vendían sus propiedades y posesiones y compartían el dinero con aquellos en necesidad. Adoraban juntos en el templo cada día, se reunían en casas para la Cena del Señor y compartían sus comidas con gran gozo y generosidad, todo el tiempo alabando a Dios y disfrutando de la buena voluntad de toda la gente. Y cada día el Señor agregaba a esa comunidad cristiana los que iban siendo salvos.</a:t>
            </a:r>
          </a:p>
        </p:txBody>
      </p:sp>
    </p:spTree>
    <p:extLst>
      <p:ext uri="{BB962C8B-B14F-4D97-AF65-F5344CB8AC3E}">
        <p14:creationId xmlns:p14="http://schemas.microsoft.com/office/powerpoint/2010/main" val="36631250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21F062-DEB7-9624-2C5A-B97EC17E5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E859AB8-626E-9DC8-EE74-51072F6736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7"/>
            <a:ext cx="18288000" cy="10281645"/>
          </a:xfrm>
          <a:prstGeom prst="rect">
            <a:avLst/>
          </a:prstGeom>
        </p:spPr>
      </p:pic>
      <p:sp>
        <p:nvSpPr>
          <p:cNvPr id="4" name="TextBox 16">
            <a:extLst>
              <a:ext uri="{FF2B5EF4-FFF2-40B4-BE49-F238E27FC236}">
                <a16:creationId xmlns:a16="http://schemas.microsoft.com/office/drawing/2014/main" id="{969C8FEA-2A68-02A3-1B58-91DC49C97197}"/>
              </a:ext>
            </a:extLst>
          </p:cNvPr>
          <p:cNvSpPr txBox="1"/>
          <p:nvPr/>
        </p:nvSpPr>
        <p:spPr>
          <a:xfrm>
            <a:off x="2326792" y="3619500"/>
            <a:ext cx="13634416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s-ES" sz="40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El problema de hoy en día es que podemos acostumbrarnos a asistir sin pertenecer. </a:t>
            </a:r>
          </a:p>
        </p:txBody>
      </p:sp>
    </p:spTree>
    <p:extLst>
      <p:ext uri="{BB962C8B-B14F-4D97-AF65-F5344CB8AC3E}">
        <p14:creationId xmlns:p14="http://schemas.microsoft.com/office/powerpoint/2010/main" val="15600976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A340B9-7377-DE5D-BD77-108757BA2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260A3B0-66D1-F6C2-02AE-0BDCB31EB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7"/>
            <a:ext cx="18288000" cy="10281645"/>
          </a:xfrm>
          <a:prstGeom prst="rect">
            <a:avLst/>
          </a:prstGeom>
        </p:spPr>
      </p:pic>
      <p:sp>
        <p:nvSpPr>
          <p:cNvPr id="4" name="TextBox 16">
            <a:extLst>
              <a:ext uri="{FF2B5EF4-FFF2-40B4-BE49-F238E27FC236}">
                <a16:creationId xmlns:a16="http://schemas.microsoft.com/office/drawing/2014/main" id="{C7F72F2C-B9A1-AA9D-FFC9-D55E597DFB28}"/>
              </a:ext>
            </a:extLst>
          </p:cNvPr>
          <p:cNvSpPr txBox="1"/>
          <p:nvPr/>
        </p:nvSpPr>
        <p:spPr>
          <a:xfrm>
            <a:off x="2326792" y="3467100"/>
            <a:ext cx="13634416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s-ES" sz="60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5) Ser relacionales requiere intencionalidad</a:t>
            </a:r>
          </a:p>
        </p:txBody>
      </p:sp>
    </p:spTree>
    <p:extLst>
      <p:ext uri="{BB962C8B-B14F-4D97-AF65-F5344CB8AC3E}">
        <p14:creationId xmlns:p14="http://schemas.microsoft.com/office/powerpoint/2010/main" val="39351819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1E8601-8B65-1BD9-9398-A179DDA7A7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2C34AFE-A544-8D47-8123-F7CB9F41E5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7"/>
            <a:ext cx="18288000" cy="10281645"/>
          </a:xfrm>
          <a:prstGeom prst="rect">
            <a:avLst/>
          </a:prstGeom>
        </p:spPr>
      </p:pic>
      <p:sp>
        <p:nvSpPr>
          <p:cNvPr id="5" name="TextBox 14">
            <a:extLst>
              <a:ext uri="{FF2B5EF4-FFF2-40B4-BE49-F238E27FC236}">
                <a16:creationId xmlns:a16="http://schemas.microsoft.com/office/drawing/2014/main" id="{CB5AE3A1-2E45-DD5E-C0A5-E56058FED520}"/>
              </a:ext>
            </a:extLst>
          </p:cNvPr>
          <p:cNvSpPr txBox="1"/>
          <p:nvPr/>
        </p:nvSpPr>
        <p:spPr>
          <a:xfrm>
            <a:off x="2209800" y="1562100"/>
            <a:ext cx="12954000" cy="10341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720"/>
              </a:lnSpc>
              <a:spcBef>
                <a:spcPct val="0"/>
              </a:spcBef>
            </a:pPr>
            <a:r>
              <a:rPr lang="en-US" sz="6229" b="1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¿Qué hacemos?</a:t>
            </a:r>
          </a:p>
        </p:txBody>
      </p:sp>
      <p:sp>
        <p:nvSpPr>
          <p:cNvPr id="9" name="TextBox 16">
            <a:extLst>
              <a:ext uri="{FF2B5EF4-FFF2-40B4-BE49-F238E27FC236}">
                <a16:creationId xmlns:a16="http://schemas.microsoft.com/office/drawing/2014/main" id="{63FA9D47-49A0-5EA9-B872-05C887194C9C}"/>
              </a:ext>
            </a:extLst>
          </p:cNvPr>
          <p:cNvSpPr txBox="1"/>
          <p:nvPr/>
        </p:nvSpPr>
        <p:spPr>
          <a:xfrm>
            <a:off x="2209800" y="2927222"/>
            <a:ext cx="13634416" cy="4678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2950" indent="-742950" algn="just">
              <a:spcBef>
                <a:spcPct val="0"/>
              </a:spcBef>
              <a:buFont typeface="+mj-lt"/>
              <a:buAutoNum type="arabicPeriod"/>
            </a:pPr>
            <a:r>
              <a:rPr lang="es-ES" sz="38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Hablamos. </a:t>
            </a:r>
          </a:p>
          <a:p>
            <a:pPr marL="742950" indent="-742950" algn="just">
              <a:spcBef>
                <a:spcPct val="0"/>
              </a:spcBef>
              <a:buFont typeface="+mj-lt"/>
              <a:buAutoNum type="arabicPeriod"/>
            </a:pPr>
            <a:r>
              <a:rPr lang="es-ES" sz="38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Escuchamos. </a:t>
            </a:r>
          </a:p>
          <a:p>
            <a:pPr marL="742950" indent="-742950" algn="just">
              <a:spcBef>
                <a:spcPct val="0"/>
              </a:spcBef>
              <a:buFont typeface="+mj-lt"/>
              <a:buAutoNum type="arabicPeriod"/>
            </a:pPr>
            <a:r>
              <a:rPr lang="es-ES" sz="38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Reconocemos errores. </a:t>
            </a:r>
          </a:p>
          <a:p>
            <a:pPr marL="742950" indent="-742950" algn="just">
              <a:spcBef>
                <a:spcPct val="0"/>
              </a:spcBef>
              <a:buFont typeface="+mj-lt"/>
              <a:buAutoNum type="arabicPeriod"/>
            </a:pPr>
            <a:r>
              <a:rPr lang="es-ES" sz="38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Pedimos perdón. </a:t>
            </a:r>
          </a:p>
          <a:p>
            <a:pPr marL="742950" indent="-742950" algn="just">
              <a:spcBef>
                <a:spcPct val="0"/>
              </a:spcBef>
              <a:buFont typeface="+mj-lt"/>
              <a:buAutoNum type="arabicPeriod"/>
            </a:pPr>
            <a:r>
              <a:rPr lang="es-ES" sz="38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Establecemos límites cuando corresponda. </a:t>
            </a:r>
          </a:p>
          <a:p>
            <a:pPr marL="742950" indent="-742950" algn="just">
              <a:spcBef>
                <a:spcPct val="0"/>
              </a:spcBef>
              <a:buFont typeface="+mj-lt"/>
              <a:buAutoNum type="arabicPeriod"/>
            </a:pPr>
            <a:r>
              <a:rPr lang="es-ES" sz="38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Evitamos el chisme. </a:t>
            </a:r>
          </a:p>
          <a:p>
            <a:pPr marL="742950" indent="-742950" algn="just">
              <a:spcBef>
                <a:spcPct val="0"/>
              </a:spcBef>
              <a:buFont typeface="+mj-lt"/>
              <a:buAutoNum type="arabicPeriod"/>
            </a:pPr>
            <a:r>
              <a:rPr lang="es-ES" sz="38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No formamos bandos. </a:t>
            </a:r>
          </a:p>
          <a:p>
            <a:pPr marL="742950" indent="-742950" algn="just">
              <a:spcBef>
                <a:spcPct val="0"/>
              </a:spcBef>
              <a:buFont typeface="+mj-lt"/>
              <a:buAutoNum type="arabicPeriod"/>
            </a:pPr>
            <a:r>
              <a:rPr lang="es-ES" sz="38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No utilizamos información privada como arma.</a:t>
            </a:r>
          </a:p>
        </p:txBody>
      </p:sp>
    </p:spTree>
    <p:extLst>
      <p:ext uri="{BB962C8B-B14F-4D97-AF65-F5344CB8AC3E}">
        <p14:creationId xmlns:p14="http://schemas.microsoft.com/office/powerpoint/2010/main" val="21711853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5C941C-B5B3-0978-0011-14C6406D2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3BC3D38-7521-9BF7-E73E-A8ED93BE44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7"/>
            <a:ext cx="18288000" cy="10281645"/>
          </a:xfrm>
          <a:prstGeom prst="rect">
            <a:avLst/>
          </a:prstGeom>
        </p:spPr>
      </p:pic>
      <p:sp>
        <p:nvSpPr>
          <p:cNvPr id="5" name="TextBox 14">
            <a:extLst>
              <a:ext uri="{FF2B5EF4-FFF2-40B4-BE49-F238E27FC236}">
                <a16:creationId xmlns:a16="http://schemas.microsoft.com/office/drawing/2014/main" id="{5F2A6F10-F4F9-077D-5F84-F9C7038D6CE6}"/>
              </a:ext>
            </a:extLst>
          </p:cNvPr>
          <p:cNvSpPr txBox="1"/>
          <p:nvPr/>
        </p:nvSpPr>
        <p:spPr>
          <a:xfrm>
            <a:off x="1600200" y="1659797"/>
            <a:ext cx="15087599" cy="10341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20"/>
              </a:lnSpc>
              <a:spcBef>
                <a:spcPct val="0"/>
              </a:spcBef>
            </a:pPr>
            <a:r>
              <a:rPr lang="en-US" sz="6229" b="1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Romanos 12:18 (RVC)</a:t>
            </a:r>
          </a:p>
        </p:txBody>
      </p:sp>
      <p:sp>
        <p:nvSpPr>
          <p:cNvPr id="9" name="TextBox 16">
            <a:extLst>
              <a:ext uri="{FF2B5EF4-FFF2-40B4-BE49-F238E27FC236}">
                <a16:creationId xmlns:a16="http://schemas.microsoft.com/office/drawing/2014/main" id="{ACD0DB46-043E-CD92-D299-003297307EE6}"/>
              </a:ext>
            </a:extLst>
          </p:cNvPr>
          <p:cNvSpPr txBox="1"/>
          <p:nvPr/>
        </p:nvSpPr>
        <p:spPr>
          <a:xfrm>
            <a:off x="2057400" y="2833787"/>
            <a:ext cx="13634416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es-ES" sz="40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Si es posible, y en cuanto dependa de nosotros, vivamos en paz con todos.</a:t>
            </a:r>
          </a:p>
        </p:txBody>
      </p:sp>
    </p:spTree>
    <p:extLst>
      <p:ext uri="{BB962C8B-B14F-4D97-AF65-F5344CB8AC3E}">
        <p14:creationId xmlns:p14="http://schemas.microsoft.com/office/powerpoint/2010/main" val="22791907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CB9F43-E49A-49C8-F357-6E40B74736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245440A-C855-DAFF-4614-6C682F72AD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7"/>
            <a:ext cx="18288000" cy="10281645"/>
          </a:xfrm>
          <a:prstGeom prst="rect">
            <a:avLst/>
          </a:prstGeom>
        </p:spPr>
      </p:pic>
      <p:sp>
        <p:nvSpPr>
          <p:cNvPr id="5" name="TextBox 14">
            <a:extLst>
              <a:ext uri="{FF2B5EF4-FFF2-40B4-BE49-F238E27FC236}">
                <a16:creationId xmlns:a16="http://schemas.microsoft.com/office/drawing/2014/main" id="{A5962C2C-82E2-0B33-104C-AAEAD9F7F3B9}"/>
              </a:ext>
            </a:extLst>
          </p:cNvPr>
          <p:cNvSpPr txBox="1"/>
          <p:nvPr/>
        </p:nvSpPr>
        <p:spPr>
          <a:xfrm>
            <a:off x="2209800" y="1562100"/>
            <a:ext cx="12954000" cy="10341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720"/>
              </a:lnSpc>
              <a:spcBef>
                <a:spcPct val="0"/>
              </a:spcBef>
            </a:pPr>
            <a:r>
              <a:rPr lang="en-US" sz="6229" b="1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¿Qué depende de mí?</a:t>
            </a:r>
          </a:p>
        </p:txBody>
      </p:sp>
      <p:sp>
        <p:nvSpPr>
          <p:cNvPr id="9" name="TextBox 16">
            <a:extLst>
              <a:ext uri="{FF2B5EF4-FFF2-40B4-BE49-F238E27FC236}">
                <a16:creationId xmlns:a16="http://schemas.microsoft.com/office/drawing/2014/main" id="{FE78B9B9-8E2D-C1C4-B3DE-4DA0CBD9B0C1}"/>
              </a:ext>
            </a:extLst>
          </p:cNvPr>
          <p:cNvSpPr txBox="1"/>
          <p:nvPr/>
        </p:nvSpPr>
        <p:spPr>
          <a:xfrm>
            <a:off x="2209800" y="2927222"/>
            <a:ext cx="13634416" cy="4093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2950" indent="-742950" algn="just">
              <a:spcBef>
                <a:spcPct val="0"/>
              </a:spcBef>
              <a:buFont typeface="+mj-lt"/>
              <a:buAutoNum type="arabicPeriod"/>
            </a:pPr>
            <a:r>
              <a:rPr lang="es-ES" sz="38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¿Pedir perdón? </a:t>
            </a:r>
          </a:p>
          <a:p>
            <a:pPr marL="742950" indent="-742950" algn="just">
              <a:spcBef>
                <a:spcPct val="0"/>
              </a:spcBef>
              <a:buFont typeface="+mj-lt"/>
              <a:buAutoNum type="arabicPeriod"/>
            </a:pPr>
            <a:r>
              <a:rPr lang="es-ES" sz="38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¿Iniciar una conversación? </a:t>
            </a:r>
          </a:p>
          <a:p>
            <a:pPr marL="742950" indent="-742950" algn="just">
              <a:spcBef>
                <a:spcPct val="0"/>
              </a:spcBef>
              <a:buFont typeface="+mj-lt"/>
              <a:buAutoNum type="arabicPeriod"/>
            </a:pPr>
            <a:r>
              <a:rPr lang="es-ES" sz="38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¿Aclarar un malentendido?</a:t>
            </a:r>
          </a:p>
          <a:p>
            <a:pPr marL="742950" indent="-742950" algn="just">
              <a:spcBef>
                <a:spcPct val="0"/>
              </a:spcBef>
              <a:buFont typeface="+mj-lt"/>
              <a:buAutoNum type="arabicPeriod"/>
            </a:pPr>
            <a:r>
              <a:rPr lang="es-ES" sz="38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¿Dejar de hablar DE alguien y comenzar a hablar CON ese alguien? </a:t>
            </a:r>
          </a:p>
          <a:p>
            <a:pPr marL="742950" indent="-742950" algn="just">
              <a:spcBef>
                <a:spcPct val="0"/>
              </a:spcBef>
              <a:buFont typeface="+mj-lt"/>
              <a:buAutoNum type="arabicPeriod"/>
            </a:pPr>
            <a:r>
              <a:rPr lang="es-ES" sz="38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¿Perdonar? </a:t>
            </a:r>
          </a:p>
          <a:p>
            <a:pPr marL="742950" indent="-742950" algn="just">
              <a:spcBef>
                <a:spcPct val="0"/>
              </a:spcBef>
              <a:buFont typeface="+mj-lt"/>
              <a:buAutoNum type="arabicPeriod"/>
            </a:pPr>
            <a:r>
              <a:rPr lang="es-ES" sz="38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¿Escuchar?</a:t>
            </a:r>
          </a:p>
        </p:txBody>
      </p:sp>
    </p:spTree>
    <p:extLst>
      <p:ext uri="{BB962C8B-B14F-4D97-AF65-F5344CB8AC3E}">
        <p14:creationId xmlns:p14="http://schemas.microsoft.com/office/powerpoint/2010/main" val="38685030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12703F-6002-EF5B-7A8E-02AFF93A6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AA8D175-64B2-5AFD-0FAE-7DF3D849DA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7"/>
            <a:ext cx="18288000" cy="10281645"/>
          </a:xfrm>
          <a:prstGeom prst="rect">
            <a:avLst/>
          </a:prstGeom>
        </p:spPr>
      </p:pic>
      <p:sp>
        <p:nvSpPr>
          <p:cNvPr id="4" name="TextBox 16">
            <a:extLst>
              <a:ext uri="{FF2B5EF4-FFF2-40B4-BE49-F238E27FC236}">
                <a16:creationId xmlns:a16="http://schemas.microsoft.com/office/drawing/2014/main" id="{41F15DB0-9698-3FE7-4F1C-E6DB83F795C6}"/>
              </a:ext>
            </a:extLst>
          </p:cNvPr>
          <p:cNvSpPr txBox="1"/>
          <p:nvPr/>
        </p:nvSpPr>
        <p:spPr>
          <a:xfrm>
            <a:off x="2326792" y="3467100"/>
            <a:ext cx="13634416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s-ES" sz="60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6) Cuatro consejos prácticos que nos van a ayudar a ser relacionales</a:t>
            </a:r>
          </a:p>
        </p:txBody>
      </p:sp>
    </p:spTree>
    <p:extLst>
      <p:ext uri="{BB962C8B-B14F-4D97-AF65-F5344CB8AC3E}">
        <p14:creationId xmlns:p14="http://schemas.microsoft.com/office/powerpoint/2010/main" val="20332408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7086EA-8646-1D1F-A192-212AB2201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7F67BF2-889E-BC7F-4486-25855FDDE6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7"/>
            <a:ext cx="18288000" cy="10281645"/>
          </a:xfrm>
          <a:prstGeom prst="rect">
            <a:avLst/>
          </a:prstGeom>
        </p:spPr>
      </p:pic>
      <p:sp>
        <p:nvSpPr>
          <p:cNvPr id="5" name="TextBox 14">
            <a:extLst>
              <a:ext uri="{FF2B5EF4-FFF2-40B4-BE49-F238E27FC236}">
                <a16:creationId xmlns:a16="http://schemas.microsoft.com/office/drawing/2014/main" id="{57975B6C-9242-52B8-62CF-6E4D99BE6067}"/>
              </a:ext>
            </a:extLst>
          </p:cNvPr>
          <p:cNvSpPr txBox="1"/>
          <p:nvPr/>
        </p:nvSpPr>
        <p:spPr>
          <a:xfrm>
            <a:off x="2209800" y="1562100"/>
            <a:ext cx="12954000" cy="10341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720"/>
              </a:lnSpc>
              <a:spcBef>
                <a:spcPct val="0"/>
              </a:spcBef>
            </a:pPr>
            <a:r>
              <a:rPr lang="en-US" sz="6229" b="1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4 consejos prácticos</a:t>
            </a:r>
          </a:p>
        </p:txBody>
      </p:sp>
      <p:sp>
        <p:nvSpPr>
          <p:cNvPr id="9" name="TextBox 16">
            <a:extLst>
              <a:ext uri="{FF2B5EF4-FFF2-40B4-BE49-F238E27FC236}">
                <a16:creationId xmlns:a16="http://schemas.microsoft.com/office/drawing/2014/main" id="{4C39D99D-5D91-9928-1B3E-49C51F8DD760}"/>
              </a:ext>
            </a:extLst>
          </p:cNvPr>
          <p:cNvSpPr txBox="1"/>
          <p:nvPr/>
        </p:nvSpPr>
        <p:spPr>
          <a:xfrm>
            <a:off x="2209800" y="2927222"/>
            <a:ext cx="13634416" cy="4093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2950" indent="-742950" algn="just">
              <a:spcBef>
                <a:spcPct val="0"/>
              </a:spcBef>
              <a:buFont typeface="+mj-lt"/>
              <a:buAutoNum type="arabicPeriod"/>
            </a:pPr>
            <a:r>
              <a:rPr lang="es-ES" sz="38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Ver a las personas</a:t>
            </a:r>
          </a:p>
          <a:p>
            <a:pPr marL="742950" indent="-742950" algn="just">
              <a:spcBef>
                <a:spcPct val="0"/>
              </a:spcBef>
              <a:buFont typeface="+mj-lt"/>
              <a:buAutoNum type="arabicPeriod"/>
            </a:pPr>
            <a:endParaRPr lang="es-ES" sz="3800" b="1" dirty="0">
              <a:solidFill>
                <a:srgbClr val="081345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742950" indent="-742950" algn="just">
              <a:spcBef>
                <a:spcPct val="0"/>
              </a:spcBef>
              <a:buFont typeface="+mj-lt"/>
              <a:buAutoNum type="arabicPeriod"/>
            </a:pPr>
            <a:r>
              <a:rPr lang="es-ES" sz="38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Escuchar de verdad</a:t>
            </a:r>
          </a:p>
          <a:p>
            <a:pPr marL="742950" indent="-742950" algn="just">
              <a:spcBef>
                <a:spcPct val="0"/>
              </a:spcBef>
              <a:buFont typeface="+mj-lt"/>
              <a:buAutoNum type="arabicPeriod"/>
            </a:pPr>
            <a:endParaRPr lang="es-ES" sz="3800" b="1" dirty="0">
              <a:solidFill>
                <a:srgbClr val="081345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742950" indent="-742950" algn="just">
              <a:spcBef>
                <a:spcPct val="0"/>
              </a:spcBef>
              <a:buFont typeface="+mj-lt"/>
              <a:buAutoNum type="arabicPeriod"/>
            </a:pPr>
            <a:r>
              <a:rPr lang="es-ES" sz="38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Haz espacio</a:t>
            </a:r>
          </a:p>
          <a:p>
            <a:pPr marL="742950" indent="-742950" algn="just">
              <a:spcBef>
                <a:spcPct val="0"/>
              </a:spcBef>
              <a:buFont typeface="+mj-lt"/>
              <a:buAutoNum type="arabicPeriod"/>
            </a:pPr>
            <a:endParaRPr lang="es-ES" sz="3800" b="1" dirty="0">
              <a:solidFill>
                <a:srgbClr val="081345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742950" indent="-742950" algn="just">
              <a:spcBef>
                <a:spcPct val="0"/>
              </a:spcBef>
              <a:buFont typeface="+mj-lt"/>
              <a:buAutoNum type="arabicPeriod"/>
            </a:pPr>
            <a:r>
              <a:rPr lang="es-ES" sz="38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Llevar las cargas de los demás</a:t>
            </a:r>
          </a:p>
        </p:txBody>
      </p:sp>
    </p:spTree>
    <p:extLst>
      <p:ext uri="{BB962C8B-B14F-4D97-AF65-F5344CB8AC3E}">
        <p14:creationId xmlns:p14="http://schemas.microsoft.com/office/powerpoint/2010/main" val="17209559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B1E5EB-9775-D98F-0ABF-4018D401B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1768F9E-76AC-81FD-BB99-EAAB14FD6A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7"/>
            <a:ext cx="18288000" cy="10281645"/>
          </a:xfrm>
          <a:prstGeom prst="rect">
            <a:avLst/>
          </a:prstGeom>
        </p:spPr>
      </p:pic>
      <p:sp>
        <p:nvSpPr>
          <p:cNvPr id="4" name="TextBox 16">
            <a:extLst>
              <a:ext uri="{FF2B5EF4-FFF2-40B4-BE49-F238E27FC236}">
                <a16:creationId xmlns:a16="http://schemas.microsoft.com/office/drawing/2014/main" id="{870FEF1B-6174-D631-7D08-1B2999EB82C6}"/>
              </a:ext>
            </a:extLst>
          </p:cNvPr>
          <p:cNvSpPr txBox="1"/>
          <p:nvPr/>
        </p:nvSpPr>
        <p:spPr>
          <a:xfrm>
            <a:off x="2326792" y="3619500"/>
            <a:ext cx="13634416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s-ES" sz="40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Ayudamos a llevar la carga de los otros mientras los otros nos ayudan a llevar las nuestras. Esa es la esencia de ser relacionales.</a:t>
            </a:r>
          </a:p>
        </p:txBody>
      </p:sp>
    </p:spTree>
    <p:extLst>
      <p:ext uri="{BB962C8B-B14F-4D97-AF65-F5344CB8AC3E}">
        <p14:creationId xmlns:p14="http://schemas.microsoft.com/office/powerpoint/2010/main" val="328820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3EEC52-8025-A627-087C-1CE754C7FC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C07B985-2347-CB39-D43F-A9B05E308C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7"/>
            <a:ext cx="18288000" cy="10281645"/>
          </a:xfrm>
          <a:prstGeom prst="rect">
            <a:avLst/>
          </a:prstGeom>
        </p:spPr>
      </p:pic>
      <p:sp>
        <p:nvSpPr>
          <p:cNvPr id="4" name="TextBox 16">
            <a:extLst>
              <a:ext uri="{FF2B5EF4-FFF2-40B4-BE49-F238E27FC236}">
                <a16:creationId xmlns:a16="http://schemas.microsoft.com/office/drawing/2014/main" id="{BFF82F56-08B1-5A72-42C9-978D13B2E171}"/>
              </a:ext>
            </a:extLst>
          </p:cNvPr>
          <p:cNvSpPr txBox="1"/>
          <p:nvPr/>
        </p:nvSpPr>
        <p:spPr>
          <a:xfrm>
            <a:off x="2326792" y="4000500"/>
            <a:ext cx="13634416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s-ES" sz="40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Somos una comunidad donde lo relacional </a:t>
            </a:r>
          </a:p>
          <a:p>
            <a:pPr algn="ctr">
              <a:spcBef>
                <a:spcPct val="0"/>
              </a:spcBef>
            </a:pPr>
            <a:r>
              <a:rPr lang="es-ES" sz="40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está sobre lo funcional</a:t>
            </a:r>
          </a:p>
        </p:txBody>
      </p:sp>
    </p:spTree>
    <p:extLst>
      <p:ext uri="{BB962C8B-B14F-4D97-AF65-F5344CB8AC3E}">
        <p14:creationId xmlns:p14="http://schemas.microsoft.com/office/powerpoint/2010/main" val="2956220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A1F02-E397-BB5B-3561-E786C42E1E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7"/>
            <a:ext cx="18288000" cy="10281645"/>
          </a:xfrm>
          <a:prstGeom prst="rect">
            <a:avLst/>
          </a:prstGeom>
        </p:spPr>
      </p:pic>
      <p:sp>
        <p:nvSpPr>
          <p:cNvPr id="5" name="TextBox 14">
            <a:extLst>
              <a:ext uri="{FF2B5EF4-FFF2-40B4-BE49-F238E27FC236}">
                <a16:creationId xmlns:a16="http://schemas.microsoft.com/office/drawing/2014/main" id="{583D96D2-A069-5D53-B248-55E006C3934E}"/>
              </a:ext>
            </a:extLst>
          </p:cNvPr>
          <p:cNvSpPr txBox="1"/>
          <p:nvPr/>
        </p:nvSpPr>
        <p:spPr>
          <a:xfrm>
            <a:off x="1600200" y="1659797"/>
            <a:ext cx="15087599" cy="10341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20"/>
              </a:lnSpc>
              <a:spcBef>
                <a:spcPct val="0"/>
              </a:spcBef>
            </a:pPr>
            <a:r>
              <a:rPr lang="en-US" sz="6229" b="1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Juan 13:34-35 (NTV)</a:t>
            </a:r>
          </a:p>
        </p:txBody>
      </p:sp>
      <p:sp>
        <p:nvSpPr>
          <p:cNvPr id="9" name="TextBox 16">
            <a:extLst>
              <a:ext uri="{FF2B5EF4-FFF2-40B4-BE49-F238E27FC236}">
                <a16:creationId xmlns:a16="http://schemas.microsoft.com/office/drawing/2014/main" id="{E29190EE-90F3-AAE9-17A3-4DA023B6F419}"/>
              </a:ext>
            </a:extLst>
          </p:cNvPr>
          <p:cNvSpPr txBox="1"/>
          <p:nvPr/>
        </p:nvSpPr>
        <p:spPr>
          <a:xfrm>
            <a:off x="2057400" y="2833787"/>
            <a:ext cx="13634416" cy="3077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es-ES" sz="40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Así que ahora les doy un nuevo mandamiento: ámense unos a otros. Tal como yo los he amado, ustedes deben amarse unos a otros. El amor que tengan unos por otros será la prueba ante el mundo de que son mis discípulos.</a:t>
            </a:r>
          </a:p>
        </p:txBody>
      </p:sp>
    </p:spTree>
    <p:extLst>
      <p:ext uri="{BB962C8B-B14F-4D97-AF65-F5344CB8AC3E}">
        <p14:creationId xmlns:p14="http://schemas.microsoft.com/office/powerpoint/2010/main" val="492161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032B66-3E67-778A-5E8A-6A200766C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9D0CD4A-B854-7078-31F3-59F28C57FD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7"/>
            <a:ext cx="18288000" cy="10281645"/>
          </a:xfrm>
          <a:prstGeom prst="rect">
            <a:avLst/>
          </a:prstGeom>
        </p:spPr>
      </p:pic>
      <p:sp>
        <p:nvSpPr>
          <p:cNvPr id="4" name="TextBox 16">
            <a:extLst>
              <a:ext uri="{FF2B5EF4-FFF2-40B4-BE49-F238E27FC236}">
                <a16:creationId xmlns:a16="http://schemas.microsoft.com/office/drawing/2014/main" id="{105DF0A0-E69B-1CF4-CC11-D5C0D633A4C1}"/>
              </a:ext>
            </a:extLst>
          </p:cNvPr>
          <p:cNvSpPr txBox="1"/>
          <p:nvPr/>
        </p:nvSpPr>
        <p:spPr>
          <a:xfrm>
            <a:off x="2326792" y="3619500"/>
            <a:ext cx="13634416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s-ES" sz="40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La evidencia visible de que somos discípulos de Jesús es la calidad del amor que existe entre nosotros.</a:t>
            </a:r>
          </a:p>
        </p:txBody>
      </p:sp>
    </p:spTree>
    <p:extLst>
      <p:ext uri="{BB962C8B-B14F-4D97-AF65-F5344CB8AC3E}">
        <p14:creationId xmlns:p14="http://schemas.microsoft.com/office/powerpoint/2010/main" val="445808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C97940-EFB4-3602-35DF-2639BD62A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7602FBD-D33E-2F85-0ED4-C8299180B2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7"/>
            <a:ext cx="18288000" cy="10281645"/>
          </a:xfrm>
          <a:prstGeom prst="rect">
            <a:avLst/>
          </a:prstGeom>
        </p:spPr>
      </p:pic>
      <p:sp>
        <p:nvSpPr>
          <p:cNvPr id="4" name="TextBox 16">
            <a:extLst>
              <a:ext uri="{FF2B5EF4-FFF2-40B4-BE49-F238E27FC236}">
                <a16:creationId xmlns:a16="http://schemas.microsoft.com/office/drawing/2014/main" id="{B8317D6B-D9AE-765B-1908-40D368A2B651}"/>
              </a:ext>
            </a:extLst>
          </p:cNvPr>
          <p:cNvSpPr txBox="1"/>
          <p:nvPr/>
        </p:nvSpPr>
        <p:spPr>
          <a:xfrm>
            <a:off x="2326792" y="3619500"/>
            <a:ext cx="13634416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s-ES" sz="60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1) Fuimos creados para vivir en relación</a:t>
            </a:r>
          </a:p>
        </p:txBody>
      </p:sp>
    </p:spTree>
    <p:extLst>
      <p:ext uri="{BB962C8B-B14F-4D97-AF65-F5344CB8AC3E}">
        <p14:creationId xmlns:p14="http://schemas.microsoft.com/office/powerpoint/2010/main" val="384725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6580D-C16A-B89C-E954-92A7E7F58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40A5432-5341-ABE5-DDF3-3033AAB0F0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7"/>
            <a:ext cx="18288000" cy="10281645"/>
          </a:xfrm>
          <a:prstGeom prst="rect">
            <a:avLst/>
          </a:prstGeom>
        </p:spPr>
      </p:pic>
      <p:sp>
        <p:nvSpPr>
          <p:cNvPr id="5" name="TextBox 14">
            <a:extLst>
              <a:ext uri="{FF2B5EF4-FFF2-40B4-BE49-F238E27FC236}">
                <a16:creationId xmlns:a16="http://schemas.microsoft.com/office/drawing/2014/main" id="{45C7F6DA-B6F2-2384-BD99-FC7D993491FB}"/>
              </a:ext>
            </a:extLst>
          </p:cNvPr>
          <p:cNvSpPr txBox="1"/>
          <p:nvPr/>
        </p:nvSpPr>
        <p:spPr>
          <a:xfrm>
            <a:off x="1600200" y="1659797"/>
            <a:ext cx="15087599" cy="10341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20"/>
              </a:lnSpc>
              <a:spcBef>
                <a:spcPct val="0"/>
              </a:spcBef>
            </a:pPr>
            <a:r>
              <a:rPr lang="en-US" sz="6229" b="1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Génesis 1:26 (NTV)</a:t>
            </a:r>
          </a:p>
        </p:txBody>
      </p:sp>
      <p:sp>
        <p:nvSpPr>
          <p:cNvPr id="9" name="TextBox 16">
            <a:extLst>
              <a:ext uri="{FF2B5EF4-FFF2-40B4-BE49-F238E27FC236}">
                <a16:creationId xmlns:a16="http://schemas.microsoft.com/office/drawing/2014/main" id="{8D4A087F-B4B8-C523-7228-C2CD7FAB6CB0}"/>
              </a:ext>
            </a:extLst>
          </p:cNvPr>
          <p:cNvSpPr txBox="1"/>
          <p:nvPr/>
        </p:nvSpPr>
        <p:spPr>
          <a:xfrm>
            <a:off x="2057400" y="2833787"/>
            <a:ext cx="13634416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es-ES" sz="40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Entonces Dios dijo: “Hagamos a los seres humanos a nuestra imagen, para que sean como nosotros”...</a:t>
            </a:r>
          </a:p>
        </p:txBody>
      </p:sp>
    </p:spTree>
    <p:extLst>
      <p:ext uri="{BB962C8B-B14F-4D97-AF65-F5344CB8AC3E}">
        <p14:creationId xmlns:p14="http://schemas.microsoft.com/office/powerpoint/2010/main" val="12705512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7DEEA0-586F-E012-6C69-83B257E94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4F710C9-1B20-736E-A75D-69888FB06E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7"/>
            <a:ext cx="18288000" cy="10281645"/>
          </a:xfrm>
          <a:prstGeom prst="rect">
            <a:avLst/>
          </a:prstGeom>
        </p:spPr>
      </p:pic>
      <p:sp>
        <p:nvSpPr>
          <p:cNvPr id="5" name="TextBox 14">
            <a:extLst>
              <a:ext uri="{FF2B5EF4-FFF2-40B4-BE49-F238E27FC236}">
                <a16:creationId xmlns:a16="http://schemas.microsoft.com/office/drawing/2014/main" id="{F7C8E259-E57F-B8BE-0194-A5BD3CA5901F}"/>
              </a:ext>
            </a:extLst>
          </p:cNvPr>
          <p:cNvSpPr txBox="1"/>
          <p:nvPr/>
        </p:nvSpPr>
        <p:spPr>
          <a:xfrm>
            <a:off x="2209800" y="1562100"/>
            <a:ext cx="12954000" cy="10341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720"/>
              </a:lnSpc>
              <a:spcBef>
                <a:spcPct val="0"/>
              </a:spcBef>
            </a:pPr>
            <a:r>
              <a:rPr lang="en-US" sz="6229" b="1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“Unos a otros”</a:t>
            </a:r>
          </a:p>
        </p:txBody>
      </p:sp>
      <p:sp>
        <p:nvSpPr>
          <p:cNvPr id="9" name="TextBox 16">
            <a:extLst>
              <a:ext uri="{FF2B5EF4-FFF2-40B4-BE49-F238E27FC236}">
                <a16:creationId xmlns:a16="http://schemas.microsoft.com/office/drawing/2014/main" id="{E022AE5C-9DFB-85D5-10F1-A554BA648A9D}"/>
              </a:ext>
            </a:extLst>
          </p:cNvPr>
          <p:cNvSpPr txBox="1"/>
          <p:nvPr/>
        </p:nvSpPr>
        <p:spPr>
          <a:xfrm>
            <a:off x="2209800" y="2927222"/>
            <a:ext cx="13634416" cy="29238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2950" indent="-742950" algn="just">
              <a:spcBef>
                <a:spcPct val="0"/>
              </a:spcBef>
              <a:buFont typeface="+mj-lt"/>
              <a:buAutoNum type="arabicPeriod"/>
            </a:pPr>
            <a:r>
              <a:rPr lang="es-ES" sz="38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ámense unos a otros</a:t>
            </a:r>
          </a:p>
          <a:p>
            <a:pPr marL="742950" indent="-742950" algn="just">
              <a:spcBef>
                <a:spcPct val="0"/>
              </a:spcBef>
              <a:buFont typeface="+mj-lt"/>
              <a:buAutoNum type="arabicPeriod"/>
            </a:pPr>
            <a:r>
              <a:rPr lang="es-ES" sz="38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perdónense unos a otros</a:t>
            </a:r>
          </a:p>
          <a:p>
            <a:pPr marL="742950" indent="-742950" algn="just">
              <a:spcBef>
                <a:spcPct val="0"/>
              </a:spcBef>
              <a:buFont typeface="+mj-lt"/>
              <a:buAutoNum type="arabicPeriod"/>
            </a:pPr>
            <a:r>
              <a:rPr lang="es-ES" sz="38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anímense unos a otros</a:t>
            </a:r>
          </a:p>
          <a:p>
            <a:pPr marL="742950" indent="-742950" algn="just">
              <a:spcBef>
                <a:spcPct val="0"/>
              </a:spcBef>
              <a:buFont typeface="+mj-lt"/>
              <a:buAutoNum type="arabicPeriod"/>
            </a:pPr>
            <a:r>
              <a:rPr lang="es-ES" sz="38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sírvanse unos a otros</a:t>
            </a:r>
          </a:p>
          <a:p>
            <a:pPr marL="742950" indent="-742950" algn="just">
              <a:spcBef>
                <a:spcPct val="0"/>
              </a:spcBef>
              <a:buFont typeface="+mj-lt"/>
              <a:buAutoNum type="arabicPeriod"/>
            </a:pPr>
            <a:r>
              <a:rPr lang="es-ES" sz="38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lleven las cargas unos de otros</a:t>
            </a:r>
          </a:p>
        </p:txBody>
      </p:sp>
    </p:spTree>
    <p:extLst>
      <p:ext uri="{BB962C8B-B14F-4D97-AF65-F5344CB8AC3E}">
        <p14:creationId xmlns:p14="http://schemas.microsoft.com/office/powerpoint/2010/main" val="2730426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DF1BDB-ABC8-6C60-A854-B7AD942CFB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5A2D9C6-30B1-32C7-97A7-4501DF1992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7"/>
            <a:ext cx="18288000" cy="10281645"/>
          </a:xfrm>
          <a:prstGeom prst="rect">
            <a:avLst/>
          </a:prstGeom>
        </p:spPr>
      </p:pic>
      <p:sp>
        <p:nvSpPr>
          <p:cNvPr id="4" name="TextBox 16">
            <a:extLst>
              <a:ext uri="{FF2B5EF4-FFF2-40B4-BE49-F238E27FC236}">
                <a16:creationId xmlns:a16="http://schemas.microsoft.com/office/drawing/2014/main" id="{6FEBFC2B-0BFF-4F02-FD61-601881F822FF}"/>
              </a:ext>
            </a:extLst>
          </p:cNvPr>
          <p:cNvSpPr txBox="1"/>
          <p:nvPr/>
        </p:nvSpPr>
        <p:spPr>
          <a:xfrm>
            <a:off x="2326792" y="3619500"/>
            <a:ext cx="13634416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s-ES" sz="40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No podemos practicar la parte de “unos a otros” viviendo aislados.</a:t>
            </a:r>
          </a:p>
        </p:txBody>
      </p:sp>
    </p:spTree>
    <p:extLst>
      <p:ext uri="{BB962C8B-B14F-4D97-AF65-F5344CB8AC3E}">
        <p14:creationId xmlns:p14="http://schemas.microsoft.com/office/powerpoint/2010/main" val="1585333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</TotalTime>
  <Words>718</Words>
  <Application>Microsoft Macintosh PowerPoint</Application>
  <PresentationFormat>Custom</PresentationFormat>
  <Paragraphs>64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Montserrat Heavy</vt:lpstr>
      <vt:lpstr>Montserrat Medium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Identidad Eterna</dc:title>
  <dc:creator>JJ Gomez</dc:creator>
  <cp:lastModifiedBy>Cris Corporan</cp:lastModifiedBy>
  <cp:revision>45</cp:revision>
  <dcterms:created xsi:type="dcterms:W3CDTF">2006-08-16T00:00:00Z</dcterms:created>
  <dcterms:modified xsi:type="dcterms:W3CDTF">2026-08-08T22:53:05Z</dcterms:modified>
  <dc:identifier>DAHOPW33we4</dc:identifier>
</cp:coreProperties>
</file>