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60" r:id="rId2"/>
    <p:sldId id="291" r:id="rId3"/>
    <p:sldId id="298" r:id="rId4"/>
    <p:sldId id="263" r:id="rId5"/>
    <p:sldId id="307" r:id="rId6"/>
    <p:sldId id="265" r:id="rId7"/>
    <p:sldId id="303" r:id="rId8"/>
    <p:sldId id="301" r:id="rId9"/>
    <p:sldId id="306" r:id="rId10"/>
    <p:sldId id="304" r:id="rId11"/>
    <p:sldId id="308" r:id="rId12"/>
    <p:sldId id="273" r:id="rId13"/>
    <p:sldId id="305" r:id="rId14"/>
    <p:sldId id="271" r:id="rId15"/>
    <p:sldId id="309" r:id="rId16"/>
    <p:sldId id="310" r:id="rId17"/>
    <p:sldId id="311" r:id="rId18"/>
    <p:sldId id="314" r:id="rId19"/>
    <p:sldId id="315" r:id="rId20"/>
    <p:sldId id="316" r:id="rId21"/>
    <p:sldId id="317" r:id="rId22"/>
    <p:sldId id="318" r:id="rId23"/>
    <p:sldId id="294" r:id="rId24"/>
    <p:sldId id="319" r:id="rId25"/>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94674"/>
  </p:normalViewPr>
  <p:slideViewPr>
    <p:cSldViewPr snapToGrid="0">
      <p:cViewPr varScale="1">
        <p:scale>
          <a:sx n="31" d="100"/>
          <a:sy n="31" d="100"/>
        </p:scale>
        <p:origin x="10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8B38B-7EB9-4995-8AB0-603AFBF48C43}" type="datetimeFigureOut">
              <a:rPr lang="en-US" smtClean="0"/>
              <a:t>9/12/2026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2D602-9AFB-419D-8F22-4FA885E1D144}" type="slidenum">
              <a:rPr lang="en-US" smtClean="0"/>
              <a:t>‹#›</a:t>
            </a:fld>
            <a:endParaRPr lang="en-US"/>
          </a:p>
        </p:txBody>
      </p:sp>
    </p:spTree>
    <p:extLst>
      <p:ext uri="{BB962C8B-B14F-4D97-AF65-F5344CB8AC3E}">
        <p14:creationId xmlns:p14="http://schemas.microsoft.com/office/powerpoint/2010/main" val="30458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B48952-7505-4861-9E7D-3E970A3EC79C}"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326187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48952-7505-4861-9E7D-3E970A3EC79C}"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3537296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B48952-7505-4861-9E7D-3E970A3EC79C}"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1571477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B48952-7505-4861-9E7D-3E970A3EC79C}"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598971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B48952-7505-4861-9E7D-3E970A3EC79C}" type="datetimeFigureOut">
              <a:rPr lang="en-US" smtClean="0"/>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109372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B48952-7505-4861-9E7D-3E970A3EC79C}" type="datetimeFigureOut">
              <a:rPr lang="en-US" smtClean="0"/>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327930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B48952-7505-4861-9E7D-3E970A3EC79C}"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418881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96B48952-7505-4861-9E7D-3E970A3EC79C}"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48188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96B48952-7505-4861-9E7D-3E970A3EC79C}"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280914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48952-7505-4861-9E7D-3E970A3EC79C}"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194252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48952-7505-4861-9E7D-3E970A3EC79C}"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4EDE8-7BD5-4CC7-854B-DDC77C5875C4}" type="slidenum">
              <a:rPr lang="en-US" smtClean="0"/>
              <a:t>‹#›</a:t>
            </a:fld>
            <a:endParaRPr lang="en-US"/>
          </a:p>
        </p:txBody>
      </p:sp>
    </p:spTree>
    <p:extLst>
      <p:ext uri="{BB962C8B-B14F-4D97-AF65-F5344CB8AC3E}">
        <p14:creationId xmlns:p14="http://schemas.microsoft.com/office/powerpoint/2010/main" val="137277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96B48952-7505-4861-9E7D-3E970A3EC79C}" type="datetimeFigureOut">
              <a:rPr lang="en-US" smtClean="0"/>
              <a:t>9/12/2026</a:t>
            </a:fld>
            <a:endParaRPr lang="en-US"/>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9214EDE8-7BD5-4CC7-854B-DDC77C5875C4}" type="slidenum">
              <a:rPr lang="en-US" smtClean="0"/>
              <a:t>‹#›</a:t>
            </a:fld>
            <a:endParaRPr lang="en-US"/>
          </a:p>
        </p:txBody>
      </p:sp>
    </p:spTree>
    <p:extLst>
      <p:ext uri="{BB962C8B-B14F-4D97-AF65-F5344CB8AC3E}">
        <p14:creationId xmlns:p14="http://schemas.microsoft.com/office/powerpoint/2010/main" val="1835791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416769-0E04-101B-E734-CF88D7B81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1771689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6C811-8F8D-8872-8512-F40146A43A7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993CCB-5893-EFAC-BE44-E6C0C3AE554D}"/>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Content Placeholder 2">
            <a:extLst>
              <a:ext uri="{FF2B5EF4-FFF2-40B4-BE49-F238E27FC236}">
                <a16:creationId xmlns:a16="http://schemas.microsoft.com/office/drawing/2014/main" id="{CB1A0C6F-D774-6A2A-DBFD-F2E258A11628}"/>
              </a:ext>
            </a:extLst>
          </p:cNvPr>
          <p:cNvSpPr txBox="1"/>
          <p:nvPr/>
        </p:nvSpPr>
        <p:spPr>
          <a:xfrm>
            <a:off x="1699830" y="3062731"/>
            <a:ext cx="21434490" cy="343991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pPr marL="857250" indent="-857250">
              <a:buFont typeface="Arial" panose="020B0604020202020204" pitchFamily="34" charset="0"/>
              <a:buChar char="•"/>
            </a:pPr>
            <a:r>
              <a:rPr lang="es-ES" sz="6600" b="1" dirty="0"/>
              <a:t>La verdad debe ser conocida (2 Timoteo 3:16-17)</a:t>
            </a:r>
            <a:endParaRPr lang="en-US" sz="6600" dirty="0"/>
          </a:p>
          <a:p>
            <a:pPr marL="857250" indent="-857250">
              <a:buFont typeface="Arial" panose="020B0604020202020204" pitchFamily="34" charset="0"/>
              <a:buChar char="•"/>
            </a:pPr>
            <a:r>
              <a:rPr lang="es-ES" sz="6600" b="1" dirty="0"/>
              <a:t>La verdad debe ser meditada (Salmos 1:2)</a:t>
            </a:r>
            <a:endParaRPr lang="en-US" sz="6600" dirty="0"/>
          </a:p>
          <a:p>
            <a:pPr marL="857250" indent="-857250">
              <a:buFont typeface="Arial" panose="020B0604020202020204" pitchFamily="34" charset="0"/>
              <a:buChar char="•"/>
            </a:pPr>
            <a:r>
              <a:rPr lang="es-ES" sz="6600" b="1" dirty="0">
                <a:effectLst>
                  <a:outerShdw blurRad="38100" dist="38100" dir="2700000" algn="tl">
                    <a:srgbClr val="000000">
                      <a:alpha val="43137"/>
                    </a:srgbClr>
                  </a:outerShdw>
                </a:effectLst>
              </a:rPr>
              <a:t>La verdad debe ser practicada (Santiago 1:22)</a:t>
            </a:r>
            <a:endParaRPr lang="en-US" sz="6600" dirty="0">
              <a:effectLst>
                <a:outerShdw blurRad="38100" dist="38100" dir="2700000" algn="tl">
                  <a:srgbClr val="000000">
                    <a:alpha val="43137"/>
                  </a:srgbClr>
                </a:outerShdw>
              </a:effectLst>
            </a:endParaRPr>
          </a:p>
        </p:txBody>
      </p:sp>
      <p:sp>
        <p:nvSpPr>
          <p:cNvPr id="7" name="Title 1">
            <a:extLst>
              <a:ext uri="{FF2B5EF4-FFF2-40B4-BE49-F238E27FC236}">
                <a16:creationId xmlns:a16="http://schemas.microsoft.com/office/drawing/2014/main" id="{7830F058-17CC-8777-7661-39B0F98F93F7}"/>
              </a:ext>
            </a:extLst>
          </p:cNvPr>
          <p:cNvSpPr txBox="1"/>
          <p:nvPr/>
        </p:nvSpPr>
        <p:spPr>
          <a:xfrm>
            <a:off x="1699830" y="244213"/>
            <a:ext cx="18394110"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fontScale="925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9600" b="1" dirty="0">
                <a:solidFill>
                  <a:schemeClr val="bg1"/>
                </a:solidFill>
                <a:effectLst>
                  <a:outerShdw blurRad="38100" dist="38100" dir="2700000" algn="tl">
                    <a:srgbClr val="000000">
                      <a:alpha val="43137"/>
                    </a:srgbClr>
                  </a:outerShdw>
                </a:effectLst>
              </a:rPr>
              <a:t>¿Qué hacemos con la verdad?</a:t>
            </a:r>
          </a:p>
        </p:txBody>
      </p:sp>
    </p:spTree>
    <p:extLst>
      <p:ext uri="{BB962C8B-B14F-4D97-AF65-F5344CB8AC3E}">
        <p14:creationId xmlns:p14="http://schemas.microsoft.com/office/powerpoint/2010/main" val="191368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200B2-0906-BE4F-1F81-5B3C3D3BDEB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9EE4E31-1C1E-A791-7B0C-333D5917E9F6}"/>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Content Placeholder 2">
            <a:extLst>
              <a:ext uri="{FF2B5EF4-FFF2-40B4-BE49-F238E27FC236}">
                <a16:creationId xmlns:a16="http://schemas.microsoft.com/office/drawing/2014/main" id="{6C0C8740-7F66-2BF2-026C-956115B537AB}"/>
              </a:ext>
            </a:extLst>
          </p:cNvPr>
          <p:cNvSpPr txBox="1"/>
          <p:nvPr/>
        </p:nvSpPr>
        <p:spPr>
          <a:xfrm>
            <a:off x="1699830" y="3062731"/>
            <a:ext cx="21434490" cy="343991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pPr marL="857250" indent="-857250">
              <a:buFont typeface="Arial" panose="020B0604020202020204" pitchFamily="34" charset="0"/>
              <a:buChar char="•"/>
            </a:pPr>
            <a:r>
              <a:rPr lang="es-ES" sz="6600" b="1" dirty="0">
                <a:solidFill>
                  <a:schemeClr val="bg1">
                    <a:lumMod val="75000"/>
                  </a:schemeClr>
                </a:solidFill>
              </a:rPr>
              <a:t>La verdad debe ser conocida (2 Timoteo 3:16-17)</a:t>
            </a:r>
            <a:endParaRPr lang="en-US" sz="6600" dirty="0">
              <a:solidFill>
                <a:schemeClr val="bg1">
                  <a:lumMod val="75000"/>
                </a:schemeClr>
              </a:solidFill>
            </a:endParaRPr>
          </a:p>
          <a:p>
            <a:pPr marL="857250" indent="-857250">
              <a:buFont typeface="Arial" panose="020B0604020202020204" pitchFamily="34" charset="0"/>
              <a:buChar char="•"/>
            </a:pPr>
            <a:r>
              <a:rPr lang="es-ES" sz="6600" b="1" dirty="0">
                <a:solidFill>
                  <a:schemeClr val="bg1">
                    <a:lumMod val="75000"/>
                  </a:schemeClr>
                </a:solidFill>
              </a:rPr>
              <a:t>La verdad debe ser meditada (Salmos 1:2)</a:t>
            </a:r>
            <a:endParaRPr lang="en-US" sz="6600" dirty="0">
              <a:solidFill>
                <a:schemeClr val="bg1">
                  <a:lumMod val="75000"/>
                </a:schemeClr>
              </a:solidFill>
            </a:endParaRPr>
          </a:p>
          <a:p>
            <a:pPr marL="857250" indent="-857250">
              <a:buFont typeface="Arial" panose="020B0604020202020204" pitchFamily="34" charset="0"/>
              <a:buChar char="•"/>
            </a:pPr>
            <a:r>
              <a:rPr lang="es-ES" sz="6600" b="1" dirty="0">
                <a:effectLst>
                  <a:outerShdw blurRad="38100" dist="38100" dir="2700000" algn="tl">
                    <a:srgbClr val="000000">
                      <a:alpha val="43137"/>
                    </a:srgbClr>
                  </a:outerShdw>
                </a:effectLst>
              </a:rPr>
              <a:t>La verdad debe ser practicada (Santiago 1:22)</a:t>
            </a:r>
            <a:endParaRPr lang="en-US" sz="6600" dirty="0">
              <a:effectLst>
                <a:outerShdw blurRad="38100" dist="38100" dir="2700000" algn="tl">
                  <a:srgbClr val="000000">
                    <a:alpha val="43137"/>
                  </a:srgbClr>
                </a:outerShdw>
              </a:effectLst>
            </a:endParaRPr>
          </a:p>
        </p:txBody>
      </p:sp>
      <p:sp>
        <p:nvSpPr>
          <p:cNvPr id="7" name="Title 1">
            <a:extLst>
              <a:ext uri="{FF2B5EF4-FFF2-40B4-BE49-F238E27FC236}">
                <a16:creationId xmlns:a16="http://schemas.microsoft.com/office/drawing/2014/main" id="{B5F2A24C-F59C-9BD0-E9C3-178CAABAF133}"/>
              </a:ext>
            </a:extLst>
          </p:cNvPr>
          <p:cNvSpPr txBox="1"/>
          <p:nvPr/>
        </p:nvSpPr>
        <p:spPr>
          <a:xfrm>
            <a:off x="1699830" y="244213"/>
            <a:ext cx="18394110"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fontScale="925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9600" b="1" dirty="0">
                <a:solidFill>
                  <a:schemeClr val="bg1"/>
                </a:solidFill>
                <a:effectLst>
                  <a:outerShdw blurRad="38100" dist="38100" dir="2700000" algn="tl">
                    <a:srgbClr val="000000">
                      <a:alpha val="43137"/>
                    </a:srgbClr>
                  </a:outerShdw>
                </a:effectLst>
              </a:rPr>
              <a:t>¿Qué hacemos con la verdad?</a:t>
            </a:r>
          </a:p>
        </p:txBody>
      </p:sp>
      <p:sp>
        <p:nvSpPr>
          <p:cNvPr id="2" name="Rectangle 1">
            <a:extLst>
              <a:ext uri="{FF2B5EF4-FFF2-40B4-BE49-F238E27FC236}">
                <a16:creationId xmlns:a16="http://schemas.microsoft.com/office/drawing/2014/main" id="{209A9B43-BF5C-4BE6-76E6-B36B09B09940}"/>
              </a:ext>
            </a:extLst>
          </p:cNvPr>
          <p:cNvSpPr/>
          <p:nvPr/>
        </p:nvSpPr>
        <p:spPr>
          <a:xfrm>
            <a:off x="2459421" y="5234152"/>
            <a:ext cx="19170869" cy="1331557"/>
          </a:xfrm>
          <a:prstGeom prst="rect">
            <a:avLst/>
          </a:prstGeom>
          <a:noFill/>
          <a:ln w="76200">
            <a:solidFill>
              <a:srgbClr val="FFFF00"/>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24362149-3593-6109-2D61-46DC37146915}"/>
              </a:ext>
            </a:extLst>
          </p:cNvPr>
          <p:cNvSpPr txBox="1"/>
          <p:nvPr/>
        </p:nvSpPr>
        <p:spPr>
          <a:xfrm>
            <a:off x="2459420" y="7112620"/>
            <a:ext cx="19170870" cy="2760756"/>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r>
              <a:rPr lang="en-US" sz="6200" i="1" dirty="0">
                <a:effectLst>
                  <a:outerShdw blurRad="38100" dist="38100" dir="2700000" algn="tl">
                    <a:srgbClr val="000000">
                      <a:alpha val="43137"/>
                    </a:srgbClr>
                  </a:outerShdw>
                </a:effectLst>
              </a:rPr>
              <a:t>“</a:t>
            </a:r>
            <a:r>
              <a:rPr lang="es-ES" sz="6200" i="1" dirty="0">
                <a:effectLst>
                  <a:outerShdw blurRad="38100" dist="38100" dir="2700000" algn="tl">
                    <a:srgbClr val="000000">
                      <a:alpha val="43137"/>
                    </a:srgbClr>
                  </a:outerShdw>
                </a:effectLst>
              </a:rPr>
              <a:t>La </a:t>
            </a:r>
            <a:r>
              <a:rPr lang="es-ES" sz="6200" b="1" i="1" dirty="0">
                <a:effectLst>
                  <a:outerShdw blurRad="38100" dist="38100" dir="2700000" algn="tl">
                    <a:srgbClr val="000000">
                      <a:alpha val="43137"/>
                    </a:srgbClr>
                  </a:outerShdw>
                </a:effectLst>
              </a:rPr>
              <a:t>madurez bíblica </a:t>
            </a:r>
            <a:r>
              <a:rPr lang="es-ES" sz="6200" i="1" dirty="0">
                <a:effectLst>
                  <a:outerShdw blurRad="38100" dist="38100" dir="2700000" algn="tl">
                    <a:srgbClr val="000000">
                      <a:alpha val="43137"/>
                    </a:srgbClr>
                  </a:outerShdw>
                </a:effectLst>
              </a:rPr>
              <a:t>no se mide solamente por cuánto sabemos de la Biblia, sino por cuánto de la Biblia gobierna nuestra vida.” </a:t>
            </a:r>
            <a:endParaRPr lang="en-US" sz="6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81441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D9CAD-E910-A624-516B-C6B4B70A9C7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FDB4181-97D9-CA9F-41D4-1D4A640DBE23}"/>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1" name="Title 1">
            <a:extLst>
              <a:ext uri="{FF2B5EF4-FFF2-40B4-BE49-F238E27FC236}">
                <a16:creationId xmlns:a16="http://schemas.microsoft.com/office/drawing/2014/main" id="{1A0D42D6-61E9-02D3-E128-5094A2601259}"/>
              </a:ext>
            </a:extLst>
          </p:cNvPr>
          <p:cNvSpPr txBox="1"/>
          <p:nvPr/>
        </p:nvSpPr>
        <p:spPr>
          <a:xfrm>
            <a:off x="1930399" y="1033002"/>
            <a:ext cx="20753770" cy="141975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b">
            <a:normAutofit lnSpcReduction="100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n-US" sz="9600" b="1" noProof="0" dirty="0" err="1">
                <a:solidFill>
                  <a:schemeClr val="bg1"/>
                </a:solidFill>
                <a:effectLst>
                  <a:outerShdw blurRad="38100" dist="38100" dir="2700000" algn="tl">
                    <a:srgbClr val="000000">
                      <a:alpha val="43137"/>
                    </a:srgbClr>
                  </a:outerShdw>
                </a:effectLst>
              </a:rPr>
              <a:t>Hebreos</a:t>
            </a:r>
            <a:r>
              <a:rPr lang="en-US" sz="9600" b="1" noProof="0" dirty="0">
                <a:solidFill>
                  <a:schemeClr val="bg1"/>
                </a:solidFill>
                <a:effectLst>
                  <a:outerShdw blurRad="38100" dist="38100" dir="2700000" algn="tl">
                    <a:srgbClr val="000000">
                      <a:alpha val="43137"/>
                    </a:srgbClr>
                  </a:outerShdw>
                </a:effectLst>
              </a:rPr>
              <a:t> 6:1 NTV </a:t>
            </a:r>
            <a:endParaRPr lang="es-US" sz="9600" b="1" noProof="0" dirty="0">
              <a:solidFill>
                <a:schemeClr val="bg1"/>
              </a:solidFill>
              <a:effectLst>
                <a:outerShdw blurRad="38100" dist="38100" dir="2700000" algn="tl">
                  <a:srgbClr val="000000">
                    <a:alpha val="43137"/>
                  </a:srgbClr>
                </a:outerShdw>
              </a:effectLst>
            </a:endParaRPr>
          </a:p>
        </p:txBody>
      </p:sp>
      <p:sp>
        <p:nvSpPr>
          <p:cNvPr id="13" name="Content Placeholder 2">
            <a:extLst>
              <a:ext uri="{FF2B5EF4-FFF2-40B4-BE49-F238E27FC236}">
                <a16:creationId xmlns:a16="http://schemas.microsoft.com/office/drawing/2014/main" id="{91ABE7E4-0BA0-A91A-FBDF-E4101CC42705}"/>
              </a:ext>
            </a:extLst>
          </p:cNvPr>
          <p:cNvSpPr txBox="1"/>
          <p:nvPr/>
        </p:nvSpPr>
        <p:spPr>
          <a:xfrm>
            <a:off x="1879600" y="2935276"/>
            <a:ext cx="20624800" cy="517064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r>
              <a:rPr lang="en-US" sz="7200" dirty="0"/>
              <a:t>“</a:t>
            </a:r>
            <a:r>
              <a:rPr lang="es-ES" sz="7200" dirty="0"/>
              <a:t>Así que dejemos de repasar una y otra vez las enseñanzas elementales acerca de Cristo. Por el contrario, sigamos adelante hasta llegar a ser maduros en nuestro entendimiento</a:t>
            </a:r>
            <a:r>
              <a:rPr lang="en-US" sz="7200" dirty="0"/>
              <a:t>.”</a:t>
            </a:r>
            <a:endParaRPr lang="en-US" sz="7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79349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88F43-19D3-E146-0956-4C6889E4D22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E6A37F9-C7DA-C491-DAF2-E342B93FDB90}"/>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1" name="Title 1">
            <a:extLst>
              <a:ext uri="{FF2B5EF4-FFF2-40B4-BE49-F238E27FC236}">
                <a16:creationId xmlns:a16="http://schemas.microsoft.com/office/drawing/2014/main" id="{A6141C95-1866-0FA6-872C-9BF1A03CA89F}"/>
              </a:ext>
            </a:extLst>
          </p:cNvPr>
          <p:cNvSpPr txBox="1"/>
          <p:nvPr/>
        </p:nvSpPr>
        <p:spPr>
          <a:xfrm>
            <a:off x="1930399" y="1033002"/>
            <a:ext cx="20753770" cy="141975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b">
            <a:normAutofit lnSpcReduction="100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n-US" sz="9600" b="1" noProof="0" dirty="0">
                <a:solidFill>
                  <a:schemeClr val="bg1"/>
                </a:solidFill>
                <a:effectLst>
                  <a:outerShdw blurRad="38100" dist="38100" dir="2700000" algn="tl">
                    <a:srgbClr val="000000">
                      <a:alpha val="43137"/>
                    </a:srgbClr>
                  </a:outerShdw>
                </a:effectLst>
              </a:rPr>
              <a:t>Juan 17:17 NTV</a:t>
            </a:r>
            <a:endParaRPr lang="es-US" sz="9600" b="1" noProof="0" dirty="0">
              <a:solidFill>
                <a:schemeClr val="bg1"/>
              </a:solidFill>
              <a:effectLst>
                <a:outerShdw blurRad="38100" dist="38100" dir="2700000" algn="tl">
                  <a:srgbClr val="000000">
                    <a:alpha val="43137"/>
                  </a:srgbClr>
                </a:outerShdw>
              </a:effectLst>
            </a:endParaRPr>
          </a:p>
        </p:txBody>
      </p:sp>
      <p:sp>
        <p:nvSpPr>
          <p:cNvPr id="13" name="Content Placeholder 2">
            <a:extLst>
              <a:ext uri="{FF2B5EF4-FFF2-40B4-BE49-F238E27FC236}">
                <a16:creationId xmlns:a16="http://schemas.microsoft.com/office/drawing/2014/main" id="{2FAB0141-D1F2-7BEE-5E5B-2B307005138E}"/>
              </a:ext>
            </a:extLst>
          </p:cNvPr>
          <p:cNvSpPr txBox="1"/>
          <p:nvPr/>
        </p:nvSpPr>
        <p:spPr>
          <a:xfrm>
            <a:off x="1879600" y="2935276"/>
            <a:ext cx="20624800" cy="217905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r>
              <a:rPr lang="en-US" sz="7200" dirty="0"/>
              <a:t>“</a:t>
            </a:r>
            <a:r>
              <a:rPr lang="es-ES" sz="7200" dirty="0"/>
              <a:t>Hazlos santos con tu verdad; enséñales tu palabra, la cual es Verdad</a:t>
            </a:r>
            <a:r>
              <a:rPr lang="en-US" sz="7200" dirty="0"/>
              <a:t>.”</a:t>
            </a:r>
            <a:endParaRPr lang="en-US" sz="7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98377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CD36FF6-B232-B105-75BB-E17EC325B1A8}"/>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1" name="Title 1">
            <a:extLst>
              <a:ext uri="{FF2B5EF4-FFF2-40B4-BE49-F238E27FC236}">
                <a16:creationId xmlns:a16="http://schemas.microsoft.com/office/drawing/2014/main" id="{5A9B10C1-E08F-BFA2-E879-20BDE1872F7C}"/>
              </a:ext>
            </a:extLst>
          </p:cNvPr>
          <p:cNvSpPr txBox="1"/>
          <p:nvPr/>
        </p:nvSpPr>
        <p:spPr>
          <a:xfrm>
            <a:off x="1694957" y="4625444"/>
            <a:ext cx="20994085" cy="299455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pPr algn="ctr"/>
            <a:r>
              <a:rPr lang="es-ES" sz="9000" b="1" noProof="0" dirty="0">
                <a:solidFill>
                  <a:schemeClr val="bg1"/>
                </a:solidFill>
                <a:effectLst>
                  <a:outerShdw blurRad="38100" dist="38100" dir="2700000" algn="tl">
                    <a:srgbClr val="000000">
                      <a:alpha val="43137"/>
                    </a:srgbClr>
                  </a:outerShdw>
                </a:effectLst>
              </a:rPr>
              <a:t>La Palabra de Dios: </a:t>
            </a:r>
          </a:p>
          <a:p>
            <a:pPr algn="ctr"/>
            <a:r>
              <a:rPr lang="es-ES" sz="9000" b="1" noProof="0" dirty="0">
                <a:solidFill>
                  <a:schemeClr val="bg1"/>
                </a:solidFill>
                <a:effectLst>
                  <a:outerShdw blurRad="38100" dist="38100" dir="2700000" algn="tl">
                    <a:srgbClr val="000000">
                      <a:alpha val="43137"/>
                    </a:srgbClr>
                  </a:outerShdw>
                </a:effectLst>
              </a:rPr>
              <a:t>El Espejo de la Verdad </a:t>
            </a:r>
            <a:endParaRPr lang="es-US" sz="9000" b="1" noProof="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8354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85A50-CBA6-0594-23AC-9D72983F5B0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DCE4BBD-65A8-98D3-58A2-341F15C8C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221668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7336F7B-7038-4227-BCAC-E417CC3F6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E1364EC2-C042-1BB3-0537-E17317B41446}"/>
              </a:ext>
            </a:extLst>
          </p:cNvPr>
          <p:cNvGrpSpPr/>
          <p:nvPr/>
        </p:nvGrpSpPr>
        <p:grpSpPr>
          <a:xfrm>
            <a:off x="411218" y="323880"/>
            <a:ext cx="23575480" cy="13068241"/>
            <a:chOff x="411218" y="323880"/>
            <a:chExt cx="23575480" cy="13068241"/>
          </a:xfrm>
        </p:grpSpPr>
        <p:pic>
          <p:nvPicPr>
            <p:cNvPr id="10" name="Picture 9">
              <a:extLst>
                <a:ext uri="{FF2B5EF4-FFF2-40B4-BE49-F238E27FC236}">
                  <a16:creationId xmlns:a16="http://schemas.microsoft.com/office/drawing/2014/main" id="{8099CF58-CA24-CBD5-B879-3084ABA8E8D3}"/>
                </a:ext>
              </a:extLst>
            </p:cNvPr>
            <p:cNvPicPr>
              <a:picLocks noChangeAspect="1"/>
            </p:cNvPicPr>
            <p:nvPr/>
          </p:nvPicPr>
          <p:blipFill>
            <a:blip r:embed="rId2"/>
            <a:srcRect l="25522" r="7279" b="-1"/>
            <a:stretch>
              <a:fillRect/>
            </a:stretch>
          </p:blipFill>
          <p:spPr>
            <a:xfrm>
              <a:off x="8406784" y="7043443"/>
              <a:ext cx="7584348" cy="6348678"/>
            </a:xfrm>
            <a:prstGeom prst="rect">
              <a:avLst/>
            </a:prstGeom>
          </p:spPr>
        </p:pic>
        <p:pic>
          <p:nvPicPr>
            <p:cNvPr id="4" name="Picture 3">
              <a:extLst>
                <a:ext uri="{FF2B5EF4-FFF2-40B4-BE49-F238E27FC236}">
                  <a16:creationId xmlns:a16="http://schemas.microsoft.com/office/drawing/2014/main" id="{E80A01CE-64C8-BC57-09D6-96EEA44F3441}"/>
                </a:ext>
              </a:extLst>
            </p:cNvPr>
            <p:cNvPicPr>
              <a:picLocks noChangeAspect="1"/>
            </p:cNvPicPr>
            <p:nvPr/>
          </p:nvPicPr>
          <p:blipFill>
            <a:blip r:embed="rId3">
              <a:extLst>
                <a:ext uri="{28A0092B-C50C-407E-A947-70E740481C1C}">
                  <a14:useLocalDpi xmlns:a14="http://schemas.microsoft.com/office/drawing/2010/main" val="0"/>
                </a:ext>
              </a:extLst>
            </a:blip>
            <a:srcRect l="32802" r="-1" b="-1"/>
            <a:stretch>
              <a:fillRect/>
            </a:stretch>
          </p:blipFill>
          <p:spPr>
            <a:xfrm>
              <a:off x="411218" y="7011196"/>
              <a:ext cx="7584348" cy="6348678"/>
            </a:xfrm>
            <a:prstGeom prst="rect">
              <a:avLst/>
            </a:prstGeom>
          </p:spPr>
        </p:pic>
        <p:pic>
          <p:nvPicPr>
            <p:cNvPr id="8" name="Picture 7" descr="11 Ways to Use Mirrors to Make Your Space Look Bigger">
              <a:extLst>
                <a:ext uri="{FF2B5EF4-FFF2-40B4-BE49-F238E27FC236}">
                  <a16:creationId xmlns:a16="http://schemas.microsoft.com/office/drawing/2014/main" id="{C7D132E7-9507-2FF0-B3F6-7DF118D41522}"/>
                </a:ext>
              </a:extLst>
            </p:cNvPr>
            <p:cNvPicPr>
              <a:picLocks noChangeAspect="1"/>
            </p:cNvPicPr>
            <p:nvPr/>
          </p:nvPicPr>
          <p:blipFill>
            <a:blip r:embed="rId4"/>
            <a:srcRect t="27549" r="1" b="7578"/>
            <a:stretch>
              <a:fillRect/>
            </a:stretch>
          </p:blipFill>
          <p:spPr>
            <a:xfrm>
              <a:off x="8389940" y="323880"/>
              <a:ext cx="7584348" cy="6348678"/>
            </a:xfrm>
            <a:prstGeom prst="rect">
              <a:avLst/>
            </a:prstGeom>
          </p:spPr>
        </p:pic>
        <p:pic>
          <p:nvPicPr>
            <p:cNvPr id="2" name="Picture 1" descr="Should I Brush My Teeth Before or After Breakfast? - Aveni ...">
              <a:extLst>
                <a:ext uri="{FF2B5EF4-FFF2-40B4-BE49-F238E27FC236}">
                  <a16:creationId xmlns:a16="http://schemas.microsoft.com/office/drawing/2014/main" id="{DAD471CB-7F10-7396-A2AC-754ABDF7A9A5}"/>
                </a:ext>
              </a:extLst>
            </p:cNvPr>
            <p:cNvPicPr>
              <a:picLocks noChangeAspect="1"/>
            </p:cNvPicPr>
            <p:nvPr/>
          </p:nvPicPr>
          <p:blipFill>
            <a:blip r:embed="rId5"/>
            <a:srcRect l="20185"/>
            <a:stretch>
              <a:fillRect/>
            </a:stretch>
          </p:blipFill>
          <p:spPr>
            <a:xfrm>
              <a:off x="411218" y="350294"/>
              <a:ext cx="7584348" cy="6342852"/>
            </a:xfrm>
            <a:prstGeom prst="rect">
              <a:avLst/>
            </a:prstGeom>
          </p:spPr>
        </p:pic>
        <p:pic>
          <p:nvPicPr>
            <p:cNvPr id="7" name="Picture 6">
              <a:extLst>
                <a:ext uri="{FF2B5EF4-FFF2-40B4-BE49-F238E27FC236}">
                  <a16:creationId xmlns:a16="http://schemas.microsoft.com/office/drawing/2014/main" id="{EC7DF41D-0C56-2C1D-1488-4BC94235A497}"/>
                </a:ext>
              </a:extLst>
            </p:cNvPr>
            <p:cNvPicPr>
              <a:picLocks noChangeAspect="1"/>
            </p:cNvPicPr>
            <p:nvPr/>
          </p:nvPicPr>
          <p:blipFill>
            <a:blip r:embed="rId6"/>
            <a:srcRect r="10321" b="1"/>
            <a:stretch>
              <a:fillRect/>
            </a:stretch>
          </p:blipFill>
          <p:spPr>
            <a:xfrm>
              <a:off x="16388434" y="350294"/>
              <a:ext cx="7584348" cy="6342852"/>
            </a:xfrm>
            <a:prstGeom prst="rect">
              <a:avLst/>
            </a:prstGeom>
          </p:spPr>
        </p:pic>
        <p:pic>
          <p:nvPicPr>
            <p:cNvPr id="5" name="Picture 4" descr="Are Side Mirrors Required by Law? | Daniel Stark Injury Lawyers">
              <a:extLst>
                <a:ext uri="{FF2B5EF4-FFF2-40B4-BE49-F238E27FC236}">
                  <a16:creationId xmlns:a16="http://schemas.microsoft.com/office/drawing/2014/main" id="{D849141F-8BE4-9D05-B133-187078562A87}"/>
                </a:ext>
              </a:extLst>
            </p:cNvPr>
            <p:cNvPicPr>
              <a:picLocks noChangeAspect="1"/>
            </p:cNvPicPr>
            <p:nvPr/>
          </p:nvPicPr>
          <p:blipFill>
            <a:blip r:embed="rId7"/>
            <a:srcRect l="13679" r="11885" b="-1"/>
            <a:stretch>
              <a:fillRect/>
            </a:stretch>
          </p:blipFill>
          <p:spPr>
            <a:xfrm>
              <a:off x="16402350" y="7049269"/>
              <a:ext cx="7584348" cy="6342852"/>
            </a:xfrm>
            <a:prstGeom prst="rect">
              <a:avLst/>
            </a:prstGeom>
          </p:spPr>
        </p:pic>
      </p:grpSp>
    </p:spTree>
    <p:extLst>
      <p:ext uri="{BB962C8B-B14F-4D97-AF65-F5344CB8AC3E}">
        <p14:creationId xmlns:p14="http://schemas.microsoft.com/office/powerpoint/2010/main" val="3119111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2E8C9-2BBC-3B56-7AE5-F55895913591}"/>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040482ED-3C4A-AE81-A69A-7BB28B5435D3}"/>
              </a:ext>
            </a:extLst>
          </p:cNvPr>
          <p:cNvGrpSpPr/>
          <p:nvPr/>
        </p:nvGrpSpPr>
        <p:grpSpPr>
          <a:xfrm>
            <a:off x="0" y="0"/>
            <a:ext cx="24384000" cy="13716000"/>
            <a:chOff x="0" y="0"/>
            <a:chExt cx="24384000" cy="13716000"/>
          </a:xfrm>
        </p:grpSpPr>
        <p:grpSp>
          <p:nvGrpSpPr>
            <p:cNvPr id="3" name="Group 2">
              <a:extLst>
                <a:ext uri="{FF2B5EF4-FFF2-40B4-BE49-F238E27FC236}">
                  <a16:creationId xmlns:a16="http://schemas.microsoft.com/office/drawing/2014/main" id="{ACD8BFA0-267C-A89D-B405-0D0F2BBF73DE}"/>
                </a:ext>
              </a:extLst>
            </p:cNvPr>
            <p:cNvGrpSpPr/>
            <p:nvPr/>
          </p:nvGrpSpPr>
          <p:grpSpPr>
            <a:xfrm>
              <a:off x="411218" y="323880"/>
              <a:ext cx="23575480" cy="13068241"/>
              <a:chOff x="411218" y="323880"/>
              <a:chExt cx="23575480" cy="13068241"/>
            </a:xfrm>
          </p:grpSpPr>
          <p:pic>
            <p:nvPicPr>
              <p:cNvPr id="10" name="Picture 9">
                <a:extLst>
                  <a:ext uri="{FF2B5EF4-FFF2-40B4-BE49-F238E27FC236}">
                    <a16:creationId xmlns:a16="http://schemas.microsoft.com/office/drawing/2014/main" id="{214FDA4E-057E-0DD0-C806-6647950F86D9}"/>
                  </a:ext>
                </a:extLst>
              </p:cNvPr>
              <p:cNvPicPr>
                <a:picLocks noChangeAspect="1"/>
              </p:cNvPicPr>
              <p:nvPr/>
            </p:nvPicPr>
            <p:blipFill>
              <a:blip r:embed="rId2"/>
              <a:srcRect l="25522" r="7279" b="-1"/>
              <a:stretch>
                <a:fillRect/>
              </a:stretch>
            </p:blipFill>
            <p:spPr>
              <a:xfrm>
                <a:off x="8406784" y="7043443"/>
                <a:ext cx="7584348" cy="6348678"/>
              </a:xfrm>
              <a:prstGeom prst="rect">
                <a:avLst/>
              </a:prstGeom>
            </p:spPr>
          </p:pic>
          <p:pic>
            <p:nvPicPr>
              <p:cNvPr id="4" name="Picture 3">
                <a:extLst>
                  <a:ext uri="{FF2B5EF4-FFF2-40B4-BE49-F238E27FC236}">
                    <a16:creationId xmlns:a16="http://schemas.microsoft.com/office/drawing/2014/main" id="{A55346E5-07BB-AE35-817E-B3904E9AC541}"/>
                  </a:ext>
                </a:extLst>
              </p:cNvPr>
              <p:cNvPicPr>
                <a:picLocks noChangeAspect="1"/>
              </p:cNvPicPr>
              <p:nvPr/>
            </p:nvPicPr>
            <p:blipFill>
              <a:blip r:embed="rId3">
                <a:extLst>
                  <a:ext uri="{28A0092B-C50C-407E-A947-70E740481C1C}">
                    <a14:useLocalDpi xmlns:a14="http://schemas.microsoft.com/office/drawing/2010/main" val="0"/>
                  </a:ext>
                </a:extLst>
              </a:blip>
              <a:srcRect l="32802" r="-1" b="-1"/>
              <a:stretch>
                <a:fillRect/>
              </a:stretch>
            </p:blipFill>
            <p:spPr>
              <a:xfrm>
                <a:off x="411218" y="7011196"/>
                <a:ext cx="7584348" cy="6348678"/>
              </a:xfrm>
              <a:prstGeom prst="rect">
                <a:avLst/>
              </a:prstGeom>
            </p:spPr>
          </p:pic>
          <p:pic>
            <p:nvPicPr>
              <p:cNvPr id="8" name="Picture 7" descr="11 Ways to Use Mirrors to Make Your Space Look Bigger">
                <a:extLst>
                  <a:ext uri="{FF2B5EF4-FFF2-40B4-BE49-F238E27FC236}">
                    <a16:creationId xmlns:a16="http://schemas.microsoft.com/office/drawing/2014/main" id="{027666AF-2A43-98BD-D856-F87077E2BEF8}"/>
                  </a:ext>
                </a:extLst>
              </p:cNvPr>
              <p:cNvPicPr>
                <a:picLocks noChangeAspect="1"/>
              </p:cNvPicPr>
              <p:nvPr/>
            </p:nvPicPr>
            <p:blipFill>
              <a:blip r:embed="rId4"/>
              <a:srcRect t="27549" r="1" b="7578"/>
              <a:stretch>
                <a:fillRect/>
              </a:stretch>
            </p:blipFill>
            <p:spPr>
              <a:xfrm>
                <a:off x="8389940" y="323880"/>
                <a:ext cx="7584348" cy="6348678"/>
              </a:xfrm>
              <a:prstGeom prst="rect">
                <a:avLst/>
              </a:prstGeom>
            </p:spPr>
          </p:pic>
          <p:pic>
            <p:nvPicPr>
              <p:cNvPr id="2" name="Picture 1" descr="Should I Brush My Teeth Before or After Breakfast? - Aveni ...">
                <a:extLst>
                  <a:ext uri="{FF2B5EF4-FFF2-40B4-BE49-F238E27FC236}">
                    <a16:creationId xmlns:a16="http://schemas.microsoft.com/office/drawing/2014/main" id="{4901D02D-2000-6880-A146-0A978862CB32}"/>
                  </a:ext>
                </a:extLst>
              </p:cNvPr>
              <p:cNvPicPr>
                <a:picLocks noChangeAspect="1"/>
              </p:cNvPicPr>
              <p:nvPr/>
            </p:nvPicPr>
            <p:blipFill>
              <a:blip r:embed="rId5"/>
              <a:srcRect l="20185"/>
              <a:stretch>
                <a:fillRect/>
              </a:stretch>
            </p:blipFill>
            <p:spPr>
              <a:xfrm>
                <a:off x="411218" y="350294"/>
                <a:ext cx="7584348" cy="6342852"/>
              </a:xfrm>
              <a:prstGeom prst="rect">
                <a:avLst/>
              </a:prstGeom>
            </p:spPr>
          </p:pic>
          <p:pic>
            <p:nvPicPr>
              <p:cNvPr id="7" name="Picture 6">
                <a:extLst>
                  <a:ext uri="{FF2B5EF4-FFF2-40B4-BE49-F238E27FC236}">
                    <a16:creationId xmlns:a16="http://schemas.microsoft.com/office/drawing/2014/main" id="{A87C8877-A816-4C93-FFBE-1BC3CB5ABD70}"/>
                  </a:ext>
                </a:extLst>
              </p:cNvPr>
              <p:cNvPicPr>
                <a:picLocks noChangeAspect="1"/>
              </p:cNvPicPr>
              <p:nvPr/>
            </p:nvPicPr>
            <p:blipFill>
              <a:blip r:embed="rId6"/>
              <a:srcRect r="10321" b="1"/>
              <a:stretch>
                <a:fillRect/>
              </a:stretch>
            </p:blipFill>
            <p:spPr>
              <a:xfrm>
                <a:off x="16388434" y="350294"/>
                <a:ext cx="7584348" cy="6342852"/>
              </a:xfrm>
              <a:prstGeom prst="rect">
                <a:avLst/>
              </a:prstGeom>
            </p:spPr>
          </p:pic>
          <p:pic>
            <p:nvPicPr>
              <p:cNvPr id="5" name="Picture 4" descr="Are Side Mirrors Required by Law? | Daniel Stark Injury Lawyers">
                <a:extLst>
                  <a:ext uri="{FF2B5EF4-FFF2-40B4-BE49-F238E27FC236}">
                    <a16:creationId xmlns:a16="http://schemas.microsoft.com/office/drawing/2014/main" id="{6D5E2D7A-085F-7090-65FA-10756F872957}"/>
                  </a:ext>
                </a:extLst>
              </p:cNvPr>
              <p:cNvPicPr>
                <a:picLocks noChangeAspect="1"/>
              </p:cNvPicPr>
              <p:nvPr/>
            </p:nvPicPr>
            <p:blipFill>
              <a:blip r:embed="rId7"/>
              <a:srcRect l="13679" r="11885" b="-1"/>
              <a:stretch>
                <a:fillRect/>
              </a:stretch>
            </p:blipFill>
            <p:spPr>
              <a:xfrm>
                <a:off x="16402350" y="7049269"/>
                <a:ext cx="7584348" cy="6342852"/>
              </a:xfrm>
              <a:prstGeom prst="rect">
                <a:avLst/>
              </a:prstGeom>
            </p:spPr>
          </p:pic>
        </p:grpSp>
        <p:sp>
          <p:nvSpPr>
            <p:cNvPr id="6" name="Rectangle 5">
              <a:extLst>
                <a:ext uri="{FF2B5EF4-FFF2-40B4-BE49-F238E27FC236}">
                  <a16:creationId xmlns:a16="http://schemas.microsoft.com/office/drawing/2014/main" id="{8AC76691-955A-4C81-CE53-5D27D50AC602}"/>
                </a:ext>
              </a:extLst>
            </p:cNvPr>
            <p:cNvSpPr/>
            <p:nvPr/>
          </p:nvSpPr>
          <p:spPr>
            <a:xfrm>
              <a:off x="0" y="0"/>
              <a:ext cx="24384000" cy="13716000"/>
            </a:xfrm>
            <a:prstGeom prst="rect">
              <a:avLst/>
            </a:prstGeom>
            <a:solidFill>
              <a:schemeClr val="bg1">
                <a:lumMod val="50000"/>
                <a:alpha val="7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697AF5C-0BAE-1A0F-6946-7C687A4B04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19073" y="1538563"/>
              <a:ext cx="15945853" cy="10638874"/>
            </a:xfrm>
            <a:prstGeom prst="rect">
              <a:avLst/>
            </a:prstGeom>
            <a:ln w="396875">
              <a:solidFill>
                <a:schemeClr val="bg1"/>
              </a:solidFill>
            </a:ln>
          </p:spPr>
        </p:pic>
        <p:pic>
          <p:nvPicPr>
            <p:cNvPr id="13" name="Picture 12">
              <a:extLst>
                <a:ext uri="{FF2B5EF4-FFF2-40B4-BE49-F238E27FC236}">
                  <a16:creationId xmlns:a16="http://schemas.microsoft.com/office/drawing/2014/main" id="{B5BF01F5-94E0-78A0-D0D5-8911E27D0A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03391" y="1538562"/>
              <a:ext cx="15969233" cy="10659463"/>
            </a:xfrm>
            <a:prstGeom prst="rect">
              <a:avLst/>
            </a:prstGeom>
          </p:spPr>
        </p:pic>
      </p:grpSp>
    </p:spTree>
    <p:extLst>
      <p:ext uri="{BB962C8B-B14F-4D97-AF65-F5344CB8AC3E}">
        <p14:creationId xmlns:p14="http://schemas.microsoft.com/office/powerpoint/2010/main" val="4222615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C42F5-C5B7-5630-0BE7-FD90171CB15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7B7D5CD-F5AA-EC2E-E4C4-A442C3ED7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2637296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E3C2F-BFCE-1362-AB50-8DD5C944112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0B74B85-CF95-3B15-559C-AF1B8FC1B9D9}"/>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1" name="Title 1">
            <a:extLst>
              <a:ext uri="{FF2B5EF4-FFF2-40B4-BE49-F238E27FC236}">
                <a16:creationId xmlns:a16="http://schemas.microsoft.com/office/drawing/2014/main" id="{E2823A34-0A11-3783-4800-940C432DF6B8}"/>
              </a:ext>
            </a:extLst>
          </p:cNvPr>
          <p:cNvSpPr txBox="1"/>
          <p:nvPr/>
        </p:nvSpPr>
        <p:spPr>
          <a:xfrm>
            <a:off x="1694957" y="3481400"/>
            <a:ext cx="20994085" cy="675319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t">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pPr algn="ctr">
              <a:lnSpc>
                <a:spcPct val="100000"/>
              </a:lnSpc>
            </a:pPr>
            <a:r>
              <a:rPr lang="es-ES" sz="8000" b="1" i="1" dirty="0">
                <a:solidFill>
                  <a:schemeClr val="bg1"/>
                </a:solidFill>
                <a:effectLst>
                  <a:outerShdw blurRad="38100" dist="38100" dir="2700000" algn="tl">
                    <a:srgbClr val="000000">
                      <a:alpha val="43137"/>
                    </a:srgbClr>
                  </a:outerShdw>
                </a:effectLst>
              </a:rPr>
              <a:t>La Palabra de Dios actúa como un espejo espiritual que revela la condición interna del ser humano y nos muestra la verdad sobre nuestro corazón.</a:t>
            </a:r>
          </a:p>
        </p:txBody>
      </p:sp>
    </p:spTree>
    <p:extLst>
      <p:ext uri="{BB962C8B-B14F-4D97-AF65-F5344CB8AC3E}">
        <p14:creationId xmlns:p14="http://schemas.microsoft.com/office/powerpoint/2010/main" val="401675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D9CAD-E910-A624-516B-C6B4B70A9C7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FDB4181-97D9-CA9F-41D4-1D4A640DBE23}"/>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1" name="Title 1">
            <a:extLst>
              <a:ext uri="{FF2B5EF4-FFF2-40B4-BE49-F238E27FC236}">
                <a16:creationId xmlns:a16="http://schemas.microsoft.com/office/drawing/2014/main" id="{1A0D42D6-61E9-02D3-E128-5094A2601259}"/>
              </a:ext>
            </a:extLst>
          </p:cNvPr>
          <p:cNvSpPr txBox="1"/>
          <p:nvPr/>
        </p:nvSpPr>
        <p:spPr>
          <a:xfrm>
            <a:off x="1930399" y="1033002"/>
            <a:ext cx="20753770" cy="141975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b">
            <a:normAutofit lnSpcReduction="100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n-US" sz="9600" b="1" noProof="0" dirty="0">
                <a:solidFill>
                  <a:schemeClr val="bg1"/>
                </a:solidFill>
                <a:effectLst>
                  <a:outerShdw blurRad="38100" dist="38100" dir="2700000" algn="tl">
                    <a:srgbClr val="000000">
                      <a:alpha val="43137"/>
                    </a:srgbClr>
                  </a:outerShdw>
                </a:effectLst>
              </a:rPr>
              <a:t>Santiago 1:22-25 NTV </a:t>
            </a:r>
            <a:endParaRPr lang="es-US" sz="9600" b="1" noProof="0" dirty="0">
              <a:solidFill>
                <a:schemeClr val="bg1"/>
              </a:solidFill>
              <a:effectLst>
                <a:outerShdw blurRad="38100" dist="38100" dir="2700000" algn="tl">
                  <a:srgbClr val="000000">
                    <a:alpha val="43137"/>
                  </a:srgbClr>
                </a:outerShdw>
              </a:effectLst>
            </a:endParaRPr>
          </a:p>
        </p:txBody>
      </p:sp>
      <p:sp>
        <p:nvSpPr>
          <p:cNvPr id="13" name="Content Placeholder 2">
            <a:extLst>
              <a:ext uri="{FF2B5EF4-FFF2-40B4-BE49-F238E27FC236}">
                <a16:creationId xmlns:a16="http://schemas.microsoft.com/office/drawing/2014/main" id="{91ABE7E4-0BA0-A91A-FBDF-E4101CC42705}"/>
              </a:ext>
            </a:extLst>
          </p:cNvPr>
          <p:cNvSpPr txBox="1"/>
          <p:nvPr/>
        </p:nvSpPr>
        <p:spPr>
          <a:xfrm>
            <a:off x="1879600" y="2935276"/>
            <a:ext cx="20624800" cy="766363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91440" bIns="91440">
            <a:spAutoFit/>
          </a:bodyPr>
          <a:lstStyle>
            <a:lvl1pPr>
              <a:lnSpc>
                <a:spcPct val="90000"/>
              </a:lnSpc>
              <a:spcBef>
                <a:spcPts val="2000"/>
              </a:spcBef>
              <a:defRPr sz="6400">
                <a:solidFill>
                  <a:srgbClr val="FFFFFF"/>
                </a:solidFill>
                <a:latin typeface="Montserrat Medium"/>
                <a:ea typeface="Montserrat Medium"/>
                <a:cs typeface="Montserrat Medium"/>
                <a:sym typeface="Montserrat Medium"/>
              </a:defRPr>
            </a:lvl1pPr>
          </a:lstStyle>
          <a:p>
            <a:r>
              <a:rPr lang="es-ES" sz="6000" dirty="0"/>
              <a:t>“</a:t>
            </a:r>
            <a:r>
              <a:rPr lang="es-ES" sz="5400" baseline="30000" dirty="0"/>
              <a:t>22</a:t>
            </a:r>
            <a:r>
              <a:rPr lang="es-ES" sz="6000" dirty="0"/>
              <a:t>No solo escuchen la palabra de Dios; tienen que ponerla en práctica. De lo contrario, solamente se engañan a sí mismos. </a:t>
            </a:r>
            <a:r>
              <a:rPr lang="es-ES" sz="5400" baseline="30000" dirty="0"/>
              <a:t>23</a:t>
            </a:r>
            <a:r>
              <a:rPr lang="es-ES" sz="6000" dirty="0"/>
              <a:t>Pues, si escuchas la palabra pero no la obedeces, sería como ver tu cara en un espejo; </a:t>
            </a:r>
            <a:r>
              <a:rPr lang="es-ES" sz="5400" baseline="30000" dirty="0"/>
              <a:t>24</a:t>
            </a:r>
            <a:r>
              <a:rPr lang="es-ES" sz="6000" dirty="0"/>
              <a:t>te ves a ti mismo, luego te alejas y te olvidas cómo eres. </a:t>
            </a:r>
            <a:r>
              <a:rPr lang="es-ES" sz="5400" baseline="30000" dirty="0"/>
              <a:t>25</a:t>
            </a:r>
            <a:r>
              <a:rPr lang="es-ES" sz="6000" dirty="0"/>
              <a:t>Pero si miras atentamente en la ley perfecta que te hace libre y la pones en práctica y no olvidas lo que escuchaste, entonces Dios te bendecirá por tu obediencia.”</a:t>
            </a:r>
            <a:endParaRPr lang="en-US" sz="6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061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75CE6-DD9D-A999-C872-DAF9B28ACE4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5867023-D120-CE1A-9418-DDA73707D3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3125862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6C811-8F8D-8872-8512-F40146A43A7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993CCB-5893-EFAC-BE44-E6C0C3AE554D}"/>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7" name="Title 1">
            <a:extLst>
              <a:ext uri="{FF2B5EF4-FFF2-40B4-BE49-F238E27FC236}">
                <a16:creationId xmlns:a16="http://schemas.microsoft.com/office/drawing/2014/main" id="{7830F058-17CC-8777-7661-39B0F98F93F7}"/>
              </a:ext>
            </a:extLst>
          </p:cNvPr>
          <p:cNvSpPr txBox="1"/>
          <p:nvPr/>
        </p:nvSpPr>
        <p:spPr>
          <a:xfrm>
            <a:off x="1699830" y="244213"/>
            <a:ext cx="21034045"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fontScale="92500"/>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b="1" dirty="0">
                <a:solidFill>
                  <a:schemeClr val="bg1"/>
                </a:solidFill>
                <a:effectLst>
                  <a:outerShdw blurRad="38100" dist="38100" dir="2700000" algn="tl">
                    <a:srgbClr val="000000">
                      <a:alpha val="43137"/>
                    </a:srgbClr>
                  </a:outerShdw>
                </a:effectLst>
              </a:rPr>
              <a:t>¿Cómo nos confronta y guía la Palabra?</a:t>
            </a:r>
          </a:p>
        </p:txBody>
      </p:sp>
      <p:sp>
        <p:nvSpPr>
          <p:cNvPr id="2" name="Rectangle 1">
            <a:extLst>
              <a:ext uri="{FF2B5EF4-FFF2-40B4-BE49-F238E27FC236}">
                <a16:creationId xmlns:a16="http://schemas.microsoft.com/office/drawing/2014/main" id="{57B72DBB-9622-9846-9D88-4082D5FBF0CB}"/>
              </a:ext>
            </a:extLst>
          </p:cNvPr>
          <p:cNvSpPr/>
          <p:nvPr/>
        </p:nvSpPr>
        <p:spPr>
          <a:xfrm>
            <a:off x="1699831" y="3006065"/>
            <a:ext cx="20561080" cy="6771084"/>
          </a:xfrm>
          <a:prstGeom prst="rect">
            <a:avLst/>
          </a:prstGeom>
        </p:spPr>
        <p:txBody>
          <a:bodyPr wrap="square">
            <a:spAutoFit/>
          </a:bodyPr>
          <a:lstStyle/>
          <a:p>
            <a:pPr marL="857250" lvl="0" indent="-857250">
              <a:buFont typeface="Arial" panose="020B0604020202020204" pitchFamily="34" charset="0"/>
              <a:buChar char="•"/>
            </a:pPr>
            <a:r>
              <a:rPr lang="es-ES" sz="5400" b="1" dirty="0">
                <a:solidFill>
                  <a:schemeClr val="bg1"/>
                </a:solidFill>
                <a:latin typeface="Montserrat Medium" pitchFamily="2" charset="77"/>
              </a:rPr>
              <a:t>Al escucharla</a:t>
            </a:r>
            <a:r>
              <a:rPr lang="es-ES" sz="5400" dirty="0">
                <a:solidFill>
                  <a:schemeClr val="bg1"/>
                </a:solidFill>
                <a:latin typeface="Montserrat Medium" pitchFamily="2" charset="77"/>
              </a:rPr>
              <a:t>: Un mensaje en redes, una prédica, un consejo de alguien te hace reflexionar. (Romanos 10:17)</a:t>
            </a:r>
          </a:p>
          <a:p>
            <a:pPr lvl="0"/>
            <a:endParaRPr lang="es-ES" sz="2800" dirty="0">
              <a:solidFill>
                <a:schemeClr val="bg1"/>
              </a:solidFill>
              <a:latin typeface="Montserrat Medium" pitchFamily="2" charset="77"/>
            </a:endParaRPr>
          </a:p>
          <a:p>
            <a:pPr marL="857250" indent="-857250">
              <a:buFont typeface="Arial" panose="020B0604020202020204" pitchFamily="34" charset="0"/>
              <a:buChar char="•"/>
            </a:pPr>
            <a:r>
              <a:rPr lang="es-ES" sz="5400" b="1" dirty="0">
                <a:solidFill>
                  <a:schemeClr val="bg1"/>
                </a:solidFill>
                <a:latin typeface="Montserrat Medium" pitchFamily="2" charset="77"/>
              </a:rPr>
              <a:t>Al recordarla</a:t>
            </a:r>
            <a:r>
              <a:rPr lang="es-ES" sz="5400" dirty="0">
                <a:solidFill>
                  <a:schemeClr val="bg1"/>
                </a:solidFill>
                <a:latin typeface="Montserrat Medium" pitchFamily="2" charset="77"/>
              </a:rPr>
              <a:t>: El Espíritu Santo trae un versículo a tu mente en el momento preciso. (Salmos 119:11)</a:t>
            </a:r>
          </a:p>
          <a:p>
            <a:pPr marL="857250" indent="-857250">
              <a:buFont typeface="Arial" panose="020B0604020202020204" pitchFamily="34" charset="0"/>
              <a:buChar char="•"/>
            </a:pPr>
            <a:endParaRPr lang="es-ES" sz="2800" dirty="0">
              <a:solidFill>
                <a:schemeClr val="bg1"/>
              </a:solidFill>
              <a:latin typeface="Montserrat Medium" pitchFamily="2" charset="77"/>
            </a:endParaRPr>
          </a:p>
          <a:p>
            <a:pPr marL="857250" lvl="0" indent="-857250">
              <a:buFont typeface="Arial" panose="020B0604020202020204" pitchFamily="34" charset="0"/>
              <a:buChar char="•"/>
            </a:pPr>
            <a:r>
              <a:rPr lang="es-ES" sz="5400" b="1" dirty="0">
                <a:solidFill>
                  <a:schemeClr val="bg1"/>
                </a:solidFill>
                <a:latin typeface="Montserrat Medium" pitchFamily="2" charset="77"/>
              </a:rPr>
              <a:t>Al meditar en silencio</a:t>
            </a:r>
            <a:r>
              <a:rPr lang="es-ES" sz="5400" dirty="0">
                <a:solidFill>
                  <a:schemeClr val="bg1"/>
                </a:solidFill>
                <a:latin typeface="Montserrat Medium" pitchFamily="2" charset="77"/>
              </a:rPr>
              <a:t>: Durante el día, un pensamiento sobre el amor o la justicia de Dios examina tus intenciones. (</a:t>
            </a:r>
            <a:r>
              <a:rPr lang="es-ES" sz="5400" dirty="0" err="1">
                <a:solidFill>
                  <a:schemeClr val="bg1"/>
                </a:solidFill>
                <a:latin typeface="Montserrat Medium" pitchFamily="2" charset="77"/>
              </a:rPr>
              <a:t>Josue</a:t>
            </a:r>
            <a:r>
              <a:rPr lang="es-ES" sz="5400" dirty="0">
                <a:solidFill>
                  <a:schemeClr val="bg1"/>
                </a:solidFill>
                <a:latin typeface="Montserrat Medium" pitchFamily="2" charset="77"/>
              </a:rPr>
              <a:t> 1:8)</a:t>
            </a:r>
          </a:p>
        </p:txBody>
      </p:sp>
    </p:spTree>
    <p:extLst>
      <p:ext uri="{BB962C8B-B14F-4D97-AF65-F5344CB8AC3E}">
        <p14:creationId xmlns:p14="http://schemas.microsoft.com/office/powerpoint/2010/main" val="100957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9E00-F20B-0743-7F69-D86B33D9C11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456B18C-D70D-0A24-2E96-517723FA49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2047254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AA75-0414-EFEE-B9C1-F1A1B9A0C6F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F4F416B-E04A-5B75-1872-4FA00E7A3DDA}"/>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7" name="Title 1">
            <a:extLst>
              <a:ext uri="{FF2B5EF4-FFF2-40B4-BE49-F238E27FC236}">
                <a16:creationId xmlns:a16="http://schemas.microsoft.com/office/drawing/2014/main" id="{40D68BB2-3D3A-0851-4CFB-0F45D7D8BE4E}"/>
              </a:ext>
            </a:extLst>
          </p:cNvPr>
          <p:cNvSpPr txBox="1"/>
          <p:nvPr/>
        </p:nvSpPr>
        <p:spPr>
          <a:xfrm>
            <a:off x="1699830" y="260255"/>
            <a:ext cx="21034045"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8500" b="1" dirty="0">
                <a:solidFill>
                  <a:schemeClr val="bg1"/>
                </a:solidFill>
                <a:effectLst>
                  <a:outerShdw blurRad="38100" dist="38100" dir="2700000" algn="tl">
                    <a:srgbClr val="000000">
                      <a:alpha val="43137"/>
                    </a:srgbClr>
                  </a:outerShdw>
                </a:effectLst>
              </a:rPr>
              <a:t>El espejo de la Imperfección y el Error</a:t>
            </a:r>
          </a:p>
        </p:txBody>
      </p:sp>
      <p:sp>
        <p:nvSpPr>
          <p:cNvPr id="2" name="Rectangle 1">
            <a:extLst>
              <a:ext uri="{FF2B5EF4-FFF2-40B4-BE49-F238E27FC236}">
                <a16:creationId xmlns:a16="http://schemas.microsoft.com/office/drawing/2014/main" id="{7772721B-9297-3A1C-F3DE-DCF8BC981E60}"/>
              </a:ext>
            </a:extLst>
          </p:cNvPr>
          <p:cNvSpPr/>
          <p:nvPr/>
        </p:nvSpPr>
        <p:spPr>
          <a:xfrm>
            <a:off x="1699831" y="3006065"/>
            <a:ext cx="20561080" cy="3932423"/>
          </a:xfrm>
          <a:prstGeom prst="rect">
            <a:avLst/>
          </a:prstGeom>
        </p:spPr>
        <p:txBody>
          <a:bodyPr wrap="square">
            <a:spAutoFit/>
          </a:bodyPr>
          <a:lstStyle/>
          <a:p>
            <a:pPr marL="857250" lvl="0" indent="-857250">
              <a:lnSpc>
                <a:spcPct val="130000"/>
              </a:lnSpc>
              <a:buFont typeface="Arial" panose="020B0604020202020204" pitchFamily="34" charset="0"/>
              <a:buChar char="•"/>
            </a:pPr>
            <a:r>
              <a:rPr lang="es-ES" sz="6600" b="1" dirty="0">
                <a:solidFill>
                  <a:schemeClr val="bg1"/>
                </a:solidFill>
                <a:latin typeface="Montserrat Medium" pitchFamily="2" charset="77"/>
              </a:rPr>
              <a:t>La duda : Tomás, Abraham y Sara</a:t>
            </a:r>
          </a:p>
          <a:p>
            <a:pPr marL="857250" lvl="0" indent="-857250">
              <a:lnSpc>
                <a:spcPct val="130000"/>
              </a:lnSpc>
              <a:buFont typeface="Arial" panose="020B0604020202020204" pitchFamily="34" charset="0"/>
              <a:buChar char="•"/>
            </a:pPr>
            <a:r>
              <a:rPr lang="es-ES" sz="6600" b="1" dirty="0">
                <a:solidFill>
                  <a:schemeClr val="bg1"/>
                </a:solidFill>
                <a:latin typeface="Montserrat Medium" pitchFamily="2" charset="77"/>
              </a:rPr>
              <a:t>La caída y el arrepentimiento : David</a:t>
            </a:r>
          </a:p>
          <a:p>
            <a:pPr marL="857250" lvl="0" indent="-857250">
              <a:lnSpc>
                <a:spcPct val="130000"/>
              </a:lnSpc>
              <a:buFont typeface="Arial" panose="020B0604020202020204" pitchFamily="34" charset="0"/>
              <a:buChar char="•"/>
            </a:pPr>
            <a:r>
              <a:rPr lang="es-ES" sz="6600" b="1" dirty="0">
                <a:solidFill>
                  <a:schemeClr val="bg1"/>
                </a:solidFill>
                <a:latin typeface="Montserrat Medium" pitchFamily="2" charset="77"/>
              </a:rPr>
              <a:t>El miedo y la huida : Elías y Jon</a:t>
            </a:r>
            <a:r>
              <a:rPr lang="en-US" sz="6600" b="1" dirty="0" err="1">
                <a:solidFill>
                  <a:schemeClr val="bg1"/>
                </a:solidFill>
                <a:latin typeface="Montserrat Medium" pitchFamily="2" charset="77"/>
              </a:rPr>
              <a:t>ás</a:t>
            </a:r>
            <a:endParaRPr lang="es-ES" sz="6600" b="1" dirty="0">
              <a:solidFill>
                <a:schemeClr val="bg1"/>
              </a:solidFill>
              <a:latin typeface="Montserrat Medium" pitchFamily="2" charset="77"/>
            </a:endParaRPr>
          </a:p>
        </p:txBody>
      </p:sp>
    </p:spTree>
    <p:extLst>
      <p:ext uri="{BB962C8B-B14F-4D97-AF65-F5344CB8AC3E}">
        <p14:creationId xmlns:p14="http://schemas.microsoft.com/office/powerpoint/2010/main" val="1038220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CC41D-F610-1A40-C2AE-46EB3759B96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1FE8DE6-A7F0-089A-A9EA-FF4CCAE8372F}"/>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7" name="Title 1">
            <a:extLst>
              <a:ext uri="{FF2B5EF4-FFF2-40B4-BE49-F238E27FC236}">
                <a16:creationId xmlns:a16="http://schemas.microsoft.com/office/drawing/2014/main" id="{FE21C3C1-1307-363D-054D-F4009E4F1DE4}"/>
              </a:ext>
            </a:extLst>
          </p:cNvPr>
          <p:cNvSpPr txBox="1"/>
          <p:nvPr/>
        </p:nvSpPr>
        <p:spPr>
          <a:xfrm>
            <a:off x="1699830" y="260255"/>
            <a:ext cx="21034045"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8500" b="1" dirty="0">
                <a:solidFill>
                  <a:schemeClr val="bg1"/>
                </a:solidFill>
                <a:effectLst>
                  <a:outerShdw blurRad="38100" dist="38100" dir="2700000" algn="tl">
                    <a:srgbClr val="000000">
                      <a:alpha val="43137"/>
                    </a:srgbClr>
                  </a:outerShdw>
                </a:effectLst>
              </a:rPr>
              <a:t>El espejo de las Emociones Humanas </a:t>
            </a:r>
          </a:p>
        </p:txBody>
      </p:sp>
      <p:sp>
        <p:nvSpPr>
          <p:cNvPr id="2" name="Rectangle 1">
            <a:extLst>
              <a:ext uri="{FF2B5EF4-FFF2-40B4-BE49-F238E27FC236}">
                <a16:creationId xmlns:a16="http://schemas.microsoft.com/office/drawing/2014/main" id="{F0B64BD8-F9B1-3FA4-77AA-895C49C2C205}"/>
              </a:ext>
            </a:extLst>
          </p:cNvPr>
          <p:cNvSpPr/>
          <p:nvPr/>
        </p:nvSpPr>
        <p:spPr>
          <a:xfrm>
            <a:off x="1699831" y="3006065"/>
            <a:ext cx="20561080" cy="7201972"/>
          </a:xfrm>
          <a:prstGeom prst="rect">
            <a:avLst/>
          </a:prstGeom>
        </p:spPr>
        <p:txBody>
          <a:bodyPr wrap="square">
            <a:spAutoFit/>
          </a:bodyPr>
          <a:lstStyle/>
          <a:p>
            <a:pPr marL="857250" lvl="0" indent="-857250">
              <a:buFont typeface="Arial" panose="020B0604020202020204" pitchFamily="34" charset="0"/>
              <a:buChar char="•"/>
            </a:pPr>
            <a:r>
              <a:rPr lang="es-ES" sz="6600" b="1" dirty="0">
                <a:solidFill>
                  <a:schemeClr val="bg1"/>
                </a:solidFill>
                <a:latin typeface="Montserrat Medium" pitchFamily="2" charset="77"/>
              </a:rPr>
              <a:t>La angustia y la soledad : Sentimientos de abandono. (Salmo 13:1-3 NTV)</a:t>
            </a:r>
          </a:p>
          <a:p>
            <a:pPr marL="857250" lvl="0" indent="-857250">
              <a:buFont typeface="Arial" panose="020B0604020202020204" pitchFamily="34" charset="0"/>
              <a:buChar char="•"/>
            </a:pPr>
            <a:r>
              <a:rPr lang="es-ES" sz="6600" b="1" dirty="0">
                <a:solidFill>
                  <a:schemeClr val="bg1"/>
                </a:solidFill>
                <a:latin typeface="Montserrat Medium" pitchFamily="2" charset="77"/>
              </a:rPr>
              <a:t>La frustración : La queja honesta ante la injusticia del mundo. (Salmo 73 NTV)</a:t>
            </a:r>
          </a:p>
          <a:p>
            <a:pPr marL="857250" lvl="0" indent="-857250">
              <a:buFont typeface="Arial" panose="020B0604020202020204" pitchFamily="34" charset="0"/>
              <a:buChar char="•"/>
            </a:pPr>
            <a:r>
              <a:rPr lang="es-ES" sz="6600" b="1" dirty="0">
                <a:solidFill>
                  <a:schemeClr val="bg1"/>
                </a:solidFill>
                <a:latin typeface="Montserrat Medium" pitchFamily="2" charset="77"/>
              </a:rPr>
              <a:t>La gratitud y la alegría : Expresiones de júbilo y paz. (Salmo 30:11 y Salmo 4:8 NTV)</a:t>
            </a:r>
          </a:p>
          <a:p>
            <a:pPr marL="857250" lvl="0" indent="-857250">
              <a:buFont typeface="Arial" panose="020B0604020202020204" pitchFamily="34" charset="0"/>
              <a:buChar char="•"/>
            </a:pPr>
            <a:endParaRPr lang="es-ES" sz="6600" b="1" dirty="0">
              <a:solidFill>
                <a:schemeClr val="bg1"/>
              </a:solidFill>
              <a:latin typeface="Montserrat Medium" pitchFamily="2" charset="77"/>
            </a:endParaRPr>
          </a:p>
        </p:txBody>
      </p:sp>
    </p:spTree>
    <p:extLst>
      <p:ext uri="{BB962C8B-B14F-4D97-AF65-F5344CB8AC3E}">
        <p14:creationId xmlns:p14="http://schemas.microsoft.com/office/powerpoint/2010/main" val="38808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E8B46-2E02-A586-CC51-60E96CAD5D9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CC015D5-9C98-6F6C-85A1-6486CA17ECD0}"/>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pic>
        <p:nvPicPr>
          <p:cNvPr id="6" name="Picture 5">
            <a:extLst>
              <a:ext uri="{FF2B5EF4-FFF2-40B4-BE49-F238E27FC236}">
                <a16:creationId xmlns:a16="http://schemas.microsoft.com/office/drawing/2014/main" id="{4EC79424-C197-193B-714F-8C814A25EA45}"/>
              </a:ext>
            </a:extLst>
          </p:cNvPr>
          <p:cNvPicPr>
            <a:picLocks noChangeAspect="1"/>
          </p:cNvPicPr>
          <p:nvPr/>
        </p:nvPicPr>
        <p:blipFill>
          <a:blip r:embed="rId4">
            <a:extLst>
              <a:ext uri="{28A0092B-C50C-407E-A947-70E740481C1C}">
                <a14:useLocalDpi xmlns:a14="http://schemas.microsoft.com/office/drawing/2010/main" val="0"/>
              </a:ext>
            </a:extLst>
          </a:blip>
          <a:srcRect t="5411" r="1" b="3153"/>
          <a:stretch>
            <a:fillRect/>
          </a:stretch>
        </p:blipFill>
        <p:spPr>
          <a:xfrm>
            <a:off x="12451993" y="-264885"/>
            <a:ext cx="12269463" cy="1411151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2" name="Picture 11">
            <a:extLst>
              <a:ext uri="{FF2B5EF4-FFF2-40B4-BE49-F238E27FC236}">
                <a16:creationId xmlns:a16="http://schemas.microsoft.com/office/drawing/2014/main" id="{D7D6CB4F-8C0B-3588-E5C4-8F25AC12A560}"/>
              </a:ext>
            </a:extLst>
          </p:cNvPr>
          <p:cNvPicPr>
            <a:picLocks noChangeAspect="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21302835" y="10957171"/>
            <a:ext cx="2225948" cy="1920259"/>
          </a:xfrm>
          <a:prstGeom prst="rect">
            <a:avLst/>
          </a:prstGeom>
        </p:spPr>
      </p:pic>
      <p:sp>
        <p:nvSpPr>
          <p:cNvPr id="21" name="Title 1">
            <a:extLst>
              <a:ext uri="{FF2B5EF4-FFF2-40B4-BE49-F238E27FC236}">
                <a16:creationId xmlns:a16="http://schemas.microsoft.com/office/drawing/2014/main" id="{7A41C32D-CCA1-A2DC-E182-62F86C2F7D45}"/>
              </a:ext>
            </a:extLst>
          </p:cNvPr>
          <p:cNvSpPr txBox="1"/>
          <p:nvPr/>
        </p:nvSpPr>
        <p:spPr>
          <a:xfrm>
            <a:off x="1699830" y="260255"/>
            <a:ext cx="21034045" cy="220854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8500" b="1" dirty="0">
                <a:solidFill>
                  <a:schemeClr val="bg1"/>
                </a:solidFill>
                <a:effectLst>
                  <a:outerShdw blurRad="38100" dist="38100" dir="2700000" algn="tl">
                    <a:srgbClr val="000000">
                      <a:alpha val="43137"/>
                    </a:srgbClr>
                  </a:outerShdw>
                </a:effectLst>
              </a:rPr>
              <a:t>El espejo del Ideal vs. la Realidad</a:t>
            </a:r>
          </a:p>
        </p:txBody>
      </p:sp>
      <p:sp>
        <p:nvSpPr>
          <p:cNvPr id="23" name="Rectangle 22">
            <a:extLst>
              <a:ext uri="{FF2B5EF4-FFF2-40B4-BE49-F238E27FC236}">
                <a16:creationId xmlns:a16="http://schemas.microsoft.com/office/drawing/2014/main" id="{475EA053-C280-360E-240F-05D01384C4F9}"/>
              </a:ext>
            </a:extLst>
          </p:cNvPr>
          <p:cNvSpPr/>
          <p:nvPr/>
        </p:nvSpPr>
        <p:spPr>
          <a:xfrm>
            <a:off x="1699832" y="3006065"/>
            <a:ext cx="14040912" cy="5170646"/>
          </a:xfrm>
          <a:prstGeom prst="rect">
            <a:avLst/>
          </a:prstGeom>
        </p:spPr>
        <p:txBody>
          <a:bodyPr wrap="square">
            <a:spAutoFit/>
          </a:bodyPr>
          <a:lstStyle/>
          <a:p>
            <a:pPr marL="857250" lvl="0" indent="-857250">
              <a:buFont typeface="Arial" panose="020B0604020202020204" pitchFamily="34" charset="0"/>
              <a:buChar char="•"/>
            </a:pPr>
            <a:r>
              <a:rPr lang="es-ES" sz="6600" b="1" dirty="0">
                <a:solidFill>
                  <a:schemeClr val="bg1"/>
                </a:solidFill>
                <a:latin typeface="Montserrat Medium" pitchFamily="2" charset="77"/>
              </a:rPr>
              <a:t>La lucha interna : La batalla constante entre nuestras mejores intenciones y nuestras acciones reales (Romanos 7:14-24 NTV)</a:t>
            </a:r>
          </a:p>
        </p:txBody>
      </p:sp>
    </p:spTree>
    <p:extLst>
      <p:ext uri="{BB962C8B-B14F-4D97-AF65-F5344CB8AC3E}">
        <p14:creationId xmlns:p14="http://schemas.microsoft.com/office/powerpoint/2010/main" val="3454085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F263B-3EE8-B236-F15A-B8992EC4ABE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D4F836E-562A-8139-4D76-515FF4078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2878412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4C037-1865-86E0-F40F-7EE5B8B7085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9C0886B-D49B-4BEE-BF56-A881B16C0748}"/>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7" name="Title 1">
            <a:extLst>
              <a:ext uri="{FF2B5EF4-FFF2-40B4-BE49-F238E27FC236}">
                <a16:creationId xmlns:a16="http://schemas.microsoft.com/office/drawing/2014/main" id="{F29D1182-E155-7FF0-AD65-AD1F12AB4CA5}"/>
              </a:ext>
            </a:extLst>
          </p:cNvPr>
          <p:cNvSpPr txBox="1"/>
          <p:nvPr/>
        </p:nvSpPr>
        <p:spPr>
          <a:xfrm>
            <a:off x="1699830" y="260255"/>
            <a:ext cx="21034045"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8500" b="1" dirty="0">
                <a:solidFill>
                  <a:schemeClr val="bg1"/>
                </a:solidFill>
                <a:effectLst>
                  <a:outerShdw blurRad="38100" dist="38100" dir="2700000" algn="tl">
                    <a:srgbClr val="000000">
                      <a:alpha val="43137"/>
                    </a:srgbClr>
                  </a:outerShdw>
                </a:effectLst>
              </a:rPr>
              <a:t>El espejo de las cualidades cristianas</a:t>
            </a:r>
          </a:p>
        </p:txBody>
      </p:sp>
      <p:sp>
        <p:nvSpPr>
          <p:cNvPr id="2" name="Rectangle 1">
            <a:extLst>
              <a:ext uri="{FF2B5EF4-FFF2-40B4-BE49-F238E27FC236}">
                <a16:creationId xmlns:a16="http://schemas.microsoft.com/office/drawing/2014/main" id="{A9F5479F-C2EF-D519-3A27-02A683BFCF2B}"/>
              </a:ext>
            </a:extLst>
          </p:cNvPr>
          <p:cNvSpPr/>
          <p:nvPr/>
        </p:nvSpPr>
        <p:spPr>
          <a:xfrm>
            <a:off x="1699831" y="3006065"/>
            <a:ext cx="20561080" cy="7055586"/>
          </a:xfrm>
          <a:prstGeom prst="rect">
            <a:avLst/>
          </a:prstGeom>
        </p:spPr>
        <p:txBody>
          <a:bodyPr wrap="square">
            <a:spAutoFit/>
          </a:bodyPr>
          <a:lstStyle/>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Las Bienaventuranzas (Mateo 5:1-12)</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El Sermón del Monte (Mateo 5, 6 y 7)</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El fruto del Espíritu (Gálatas 5:22-23)</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La madurez cristiana (2 Pedro 1:5-7)</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La prueba del amor (Juan 13:34-35)</a:t>
            </a:r>
            <a:endParaRPr lang="es-ES" sz="28700" b="1" dirty="0">
              <a:solidFill>
                <a:schemeClr val="bg1"/>
              </a:solidFill>
              <a:latin typeface="Montserrat Medium" pitchFamily="2" charset="77"/>
            </a:endParaRPr>
          </a:p>
        </p:txBody>
      </p:sp>
    </p:spTree>
    <p:extLst>
      <p:ext uri="{BB962C8B-B14F-4D97-AF65-F5344CB8AC3E}">
        <p14:creationId xmlns:p14="http://schemas.microsoft.com/office/powerpoint/2010/main" val="3163149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C74A-4F93-AD27-EA10-88E013836D7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9DBB202-9DDD-FDD1-D5F9-1BBED8DC3B94}"/>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7" name="Title 1">
            <a:extLst>
              <a:ext uri="{FF2B5EF4-FFF2-40B4-BE49-F238E27FC236}">
                <a16:creationId xmlns:a16="http://schemas.microsoft.com/office/drawing/2014/main" id="{65337679-1143-0988-519E-97B82EB844EE}"/>
              </a:ext>
            </a:extLst>
          </p:cNvPr>
          <p:cNvSpPr txBox="1"/>
          <p:nvPr/>
        </p:nvSpPr>
        <p:spPr>
          <a:xfrm>
            <a:off x="1699830" y="260255"/>
            <a:ext cx="21034045" cy="2208545"/>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40" bIns="91440" anchor="b">
            <a:normAutofit/>
          </a:bodyPr>
          <a:lstStyle>
            <a:lvl1pPr>
              <a:lnSpc>
                <a:spcPct val="90000"/>
              </a:lnSpc>
              <a:defRPr sz="8800">
                <a:solidFill>
                  <a:srgbClr val="FFFFFF"/>
                </a:solidFill>
                <a:latin typeface="Montserrat Medium"/>
                <a:ea typeface="Montserrat Medium"/>
                <a:cs typeface="Montserrat Medium"/>
                <a:sym typeface="Montserrat Medium"/>
              </a:defRPr>
            </a:lvl1pPr>
          </a:lstStyle>
          <a:p>
            <a:r>
              <a:rPr lang="es-ES" sz="8500" b="1" dirty="0">
                <a:solidFill>
                  <a:schemeClr val="bg1"/>
                </a:solidFill>
                <a:effectLst>
                  <a:outerShdw blurRad="38100" dist="38100" dir="2700000" algn="tl">
                    <a:srgbClr val="000000">
                      <a:alpha val="43137"/>
                    </a:srgbClr>
                  </a:outerShdw>
                </a:effectLst>
              </a:rPr>
              <a:t>El espejo de las cualidades cristianas</a:t>
            </a:r>
          </a:p>
        </p:txBody>
      </p:sp>
      <p:sp>
        <p:nvSpPr>
          <p:cNvPr id="2" name="Rectangle 1">
            <a:extLst>
              <a:ext uri="{FF2B5EF4-FFF2-40B4-BE49-F238E27FC236}">
                <a16:creationId xmlns:a16="http://schemas.microsoft.com/office/drawing/2014/main" id="{03A350A4-F8B6-F659-03EC-A07564F9CA74}"/>
              </a:ext>
            </a:extLst>
          </p:cNvPr>
          <p:cNvSpPr/>
          <p:nvPr/>
        </p:nvSpPr>
        <p:spPr>
          <a:xfrm>
            <a:off x="1699831" y="3006065"/>
            <a:ext cx="20561080" cy="7055586"/>
          </a:xfrm>
          <a:prstGeom prst="rect">
            <a:avLst/>
          </a:prstGeom>
        </p:spPr>
        <p:txBody>
          <a:bodyPr wrap="square">
            <a:spAutoFit/>
          </a:bodyPr>
          <a:lstStyle/>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El verdadero amor (1 Corintios 13:4-7)</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La vestidura del creyente (Colosenses 3:12-14)</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Hacedores de la palabra (Santiago 1:26-27)</a:t>
            </a:r>
          </a:p>
          <a:p>
            <a:pPr marL="857250" lvl="0" indent="-857250">
              <a:lnSpc>
                <a:spcPct val="140000"/>
              </a:lnSpc>
              <a:buFont typeface="Arial" panose="020B0604020202020204" pitchFamily="34" charset="0"/>
              <a:buChar char="•"/>
            </a:pPr>
            <a:r>
              <a:rPr lang="es-ES" sz="6600" b="1" dirty="0">
                <a:solidFill>
                  <a:schemeClr val="bg1"/>
                </a:solidFill>
                <a:latin typeface="Montserrat Medium" pitchFamily="2" charset="77"/>
              </a:rPr>
              <a:t>Las evidencias de conocer a Dios (1 Juan 2:3-6 y 1 Juan 4:7-8)</a:t>
            </a:r>
            <a:endParaRPr lang="es-ES" sz="28700" b="1" dirty="0">
              <a:solidFill>
                <a:schemeClr val="bg1"/>
              </a:solidFill>
              <a:latin typeface="Montserrat Medium" pitchFamily="2" charset="77"/>
            </a:endParaRPr>
          </a:p>
        </p:txBody>
      </p:sp>
    </p:spTree>
    <p:extLst>
      <p:ext uri="{BB962C8B-B14F-4D97-AF65-F5344CB8AC3E}">
        <p14:creationId xmlns:p14="http://schemas.microsoft.com/office/powerpoint/2010/main" val="199820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DE195-2730-D107-092F-1ED0F7822B2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3FD4AD0-534F-8813-784D-C01019FB1CBF}"/>
              </a:ext>
            </a:extLst>
          </p:cNvPr>
          <p:cNvPicPr>
            <a:picLocks noChangeAspect="1"/>
          </p:cNvPicPr>
          <p:nvPr/>
        </p:nvPicPr>
        <p:blipFill>
          <a:blip r:embed="rId2">
            <a:clrChange>
              <a:clrFrom>
                <a:srgbClr val="000000"/>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3">
                    <a14:imgEffect>
                      <a14:saturation sat="300000"/>
                    </a14:imgEffect>
                    <a14:imgEffect>
                      <a14:brightnessContrast bright="-56000" contrast="20000"/>
                    </a14:imgEffect>
                  </a14:imgLayer>
                </a14:imgProps>
              </a:ext>
              <a:ext uri="{28A0092B-C50C-407E-A947-70E740481C1C}">
                <a14:useLocalDpi xmlns:a14="http://schemas.microsoft.com/office/drawing/2010/main" val="0"/>
              </a:ext>
            </a:extLst>
          </a:blip>
          <a:stretch>
            <a:fillRect/>
          </a:stretch>
        </p:blipFill>
        <p:spPr>
          <a:xfrm>
            <a:off x="1553076" y="4053252"/>
            <a:ext cx="829700" cy="548640"/>
          </a:xfrm>
          <a:prstGeom prst="rect">
            <a:avLst/>
          </a:prstGeom>
        </p:spPr>
      </p:pic>
      <p:pic>
        <p:nvPicPr>
          <p:cNvPr id="18" name="Picture 17">
            <a:extLst>
              <a:ext uri="{FF2B5EF4-FFF2-40B4-BE49-F238E27FC236}">
                <a16:creationId xmlns:a16="http://schemas.microsoft.com/office/drawing/2014/main" id="{7E6B9E2B-F98B-C551-217A-751961AA2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1656284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A7D36-26D4-92A4-4444-91C1AAA5D34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C7D0071-02E4-E1CB-2025-AE01D159AC88}"/>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4" name="Rectangle 3">
            <a:extLst>
              <a:ext uri="{FF2B5EF4-FFF2-40B4-BE49-F238E27FC236}">
                <a16:creationId xmlns:a16="http://schemas.microsoft.com/office/drawing/2014/main" id="{2A4787E1-27F6-DEF9-CD95-6440504D7153}"/>
              </a:ext>
            </a:extLst>
          </p:cNvPr>
          <p:cNvSpPr/>
          <p:nvPr/>
        </p:nvSpPr>
        <p:spPr>
          <a:xfrm>
            <a:off x="1945104" y="1512506"/>
            <a:ext cx="20493788" cy="7478970"/>
          </a:xfrm>
          <a:prstGeom prst="rect">
            <a:avLst/>
          </a:prstGeom>
          <a:noFill/>
        </p:spPr>
        <p:txBody>
          <a:bodyPr wrap="square" lIns="91440" tIns="45720" rIns="91440" bIns="45720">
            <a:spAutoFit/>
          </a:bodyPr>
          <a:lstStyle/>
          <a:p>
            <a:pPr algn="ctr"/>
            <a:r>
              <a:rPr lang="es-ES" sz="6000" b="1" spc="50" dirty="0">
                <a:ln w="0"/>
                <a:solidFill>
                  <a:schemeClr val="bg1"/>
                </a:solidFill>
                <a:effectLst>
                  <a:outerShdw blurRad="38100" dist="38100" dir="2700000" algn="tl">
                    <a:srgbClr val="000000">
                      <a:alpha val="43137"/>
                    </a:srgbClr>
                  </a:outerShdw>
                </a:effectLst>
                <a:latin typeface="Montserrat Medium" panose="00000600000000000000" pitchFamily="2" charset="0"/>
              </a:rPr>
              <a:t>“La Palabra de Dios es como un espejo, que nos muestra lo que somos... Nos da un doble mensaje. Nos dice a la vez lo que somos y en consecuencia lo que deberíamos ser[...] Cada vez que nos miramos en el espejo, debemos actuar según lo que vemos. De la misma manera, cuando nos miramos atentamente en el espejo de la Palabra de Dios,             nos dice lo que debemos hacer.”</a:t>
            </a:r>
            <a:endParaRPr lang="es-US" sz="6000" b="1" spc="50" noProof="0" dirty="0">
              <a:ln w="0"/>
              <a:solidFill>
                <a:schemeClr val="bg1"/>
              </a:solidFill>
              <a:effectLst>
                <a:outerShdw blurRad="38100" dist="38100" dir="2700000" algn="tl">
                  <a:srgbClr val="000000">
                    <a:alpha val="43137"/>
                  </a:srgbClr>
                </a:outerShdw>
              </a:effectLst>
              <a:latin typeface="Montserrat Medium" panose="00000600000000000000" pitchFamily="2" charset="0"/>
              <a:cs typeface="Aharoni" panose="02010803020104030203" pitchFamily="2" charset="-79"/>
            </a:endParaRPr>
          </a:p>
        </p:txBody>
      </p:sp>
      <p:sp>
        <p:nvSpPr>
          <p:cNvPr id="11" name="TextBox 10">
            <a:extLst>
              <a:ext uri="{FF2B5EF4-FFF2-40B4-BE49-F238E27FC236}">
                <a16:creationId xmlns:a16="http://schemas.microsoft.com/office/drawing/2014/main" id="{A9A0173A-072C-B588-4CBC-7A8C6ECB45FF}"/>
              </a:ext>
            </a:extLst>
          </p:cNvPr>
          <p:cNvSpPr txBox="1"/>
          <p:nvPr/>
        </p:nvSpPr>
        <p:spPr>
          <a:xfrm>
            <a:off x="9805768" y="8674666"/>
            <a:ext cx="4772460" cy="2277547"/>
          </a:xfrm>
          <a:prstGeom prst="rect">
            <a:avLst/>
          </a:prstGeom>
          <a:noFill/>
        </p:spPr>
        <p:txBody>
          <a:bodyPr wrap="none" rtlCol="0">
            <a:spAutoFit/>
          </a:bodyPr>
          <a:lstStyle/>
          <a:p>
            <a:r>
              <a:rPr lang="en-US" sz="14200" dirty="0">
                <a:solidFill>
                  <a:schemeClr val="bg1"/>
                </a:solidFill>
                <a:effectLst>
                  <a:outerShdw blurRad="38100" dist="38100" dir="2700000" algn="tl">
                    <a:srgbClr val="000000">
                      <a:alpha val="43137"/>
                    </a:srgbClr>
                  </a:outerShdw>
                </a:effectLst>
                <a:latin typeface="Rastanty Cortez" panose="02000506000000020003" pitchFamily="2" charset="0"/>
              </a:rPr>
              <a:t>John Stott</a:t>
            </a:r>
          </a:p>
        </p:txBody>
      </p:sp>
    </p:spTree>
    <p:extLst>
      <p:ext uri="{BB962C8B-B14F-4D97-AF65-F5344CB8AC3E}">
        <p14:creationId xmlns:p14="http://schemas.microsoft.com/office/powerpoint/2010/main" val="958710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7418-73F0-2014-7761-33A4C90E614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AB33A0A-B08F-F8E3-3253-F6E9548DD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
            <a:ext cx="24384000" cy="13699375"/>
          </a:xfrm>
          <a:prstGeom prst="rect">
            <a:avLst/>
          </a:prstGeom>
        </p:spPr>
      </p:pic>
    </p:spTree>
    <p:extLst>
      <p:ext uri="{BB962C8B-B14F-4D97-AF65-F5344CB8AC3E}">
        <p14:creationId xmlns:p14="http://schemas.microsoft.com/office/powerpoint/2010/main" val="23115450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2484</TotalTime>
  <Words>655</Words>
  <Application>Microsoft Office PowerPoint</Application>
  <PresentationFormat>Custom</PresentationFormat>
  <Paragraphs>47</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Arial</vt:lpstr>
      <vt:lpstr>Montserrat Medium</vt:lpstr>
      <vt:lpstr>Rastanty Cortez</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J M Gomez M</dc:creator>
  <cp:lastModifiedBy>Juan J M Gomez M</cp:lastModifiedBy>
  <cp:revision>30</cp:revision>
  <dcterms:created xsi:type="dcterms:W3CDTF">2026-09-04T20:31:26Z</dcterms:created>
  <dcterms:modified xsi:type="dcterms:W3CDTF">2026-09-12T14:57:41Z</dcterms:modified>
</cp:coreProperties>
</file>