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9" r:id="rId3"/>
    <p:sldId id="265" r:id="rId4"/>
    <p:sldId id="267" r:id="rId5"/>
    <p:sldId id="261" r:id="rId6"/>
    <p:sldId id="268" r:id="rId7"/>
    <p:sldId id="269" r:id="rId8"/>
    <p:sldId id="270" r:id="rId9"/>
    <p:sldId id="263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64" r:id="rId22"/>
    <p:sldId id="282" r:id="rId23"/>
    <p:sldId id="283" r:id="rId24"/>
    <p:sldId id="284" r:id="rId25"/>
    <p:sldId id="286" r:id="rId26"/>
    <p:sldId id="287" r:id="rId27"/>
    <p:sldId id="288" r:id="rId28"/>
    <p:sldId id="290" r:id="rId29"/>
    <p:sldId id="291" r:id="rId30"/>
    <p:sldId id="292" r:id="rId31"/>
    <p:sldId id="293" r:id="rId32"/>
    <p:sldId id="294" r:id="rId33"/>
    <p:sldId id="295" r:id="rId34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28" autoAdjust="0"/>
    <p:restoredTop sz="94674"/>
  </p:normalViewPr>
  <p:slideViewPr>
    <p:cSldViewPr snapToGrid="0">
      <p:cViewPr varScale="1">
        <p:scale>
          <a:sx n="62" d="100"/>
          <a:sy n="62" d="100"/>
        </p:scale>
        <p:origin x="7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78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2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7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9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7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71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23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02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1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8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4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B48952-7505-4861-9E7D-3E970A3EC79C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14EDE8-7BD5-4CC7-854B-DDC77C587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9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8.png" 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7" Type="http://schemas.openxmlformats.org/officeDocument/2006/relationships/image" Target="../media/image6.jpe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.jpeg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9.png" 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0.png" 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.png" 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2D582-BC00-9267-E9BE-4ED088F1A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06"/>
            <a:ext cx="24384000" cy="137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689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C811-8F8D-8872-8512-F40146A43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993CCB-5893-EFAC-BE44-E6C0C3AE5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A0C6F-D774-6A2A-DBFD-F2E258A11628}"/>
              </a:ext>
            </a:extLst>
          </p:cNvPr>
          <p:cNvSpPr txBox="1"/>
          <p:nvPr/>
        </p:nvSpPr>
        <p:spPr>
          <a:xfrm>
            <a:off x="1699831" y="2696971"/>
            <a:ext cx="20534526" cy="10710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dirty="0"/>
              <a:t>Vivimos en una época extraordinaria: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30F058-17CC-8777-7661-39B0F98F93F7}"/>
              </a:ext>
            </a:extLst>
          </p:cNvPr>
          <p:cNvSpPr txBox="1"/>
          <p:nvPr/>
        </p:nvSpPr>
        <p:spPr>
          <a:xfrm>
            <a:off x="1699831" y="244213"/>
            <a:ext cx="14872530" cy="22085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b">
            <a:normAutofit fontScale="925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¿Quién tiene la verdad?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B72DBB-9622-9846-9D88-4082D5FBF0CB}"/>
              </a:ext>
            </a:extLst>
          </p:cNvPr>
          <p:cNvSpPr/>
          <p:nvPr/>
        </p:nvSpPr>
        <p:spPr>
          <a:xfrm>
            <a:off x="1699831" y="4012246"/>
            <a:ext cx="2175452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s-ES" sz="5400" dirty="0">
                <a:solidFill>
                  <a:schemeClr val="bg1"/>
                </a:solidFill>
                <a:latin typeface="Montserrat Medium" pitchFamily="2" charset="77"/>
              </a:rPr>
              <a:t>Tenemos más información que cualquier generación Tenemos acceso inmediato a millones de opiniones</a:t>
            </a:r>
            <a:endParaRPr lang="en-US" sz="5400" dirty="0">
              <a:solidFill>
                <a:schemeClr val="bg1"/>
              </a:solidFill>
              <a:latin typeface="Montserrat Medium" pitchFamily="2" charset="77"/>
            </a:endParaRPr>
          </a:p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s-ES" sz="5400" dirty="0">
                <a:solidFill>
                  <a:schemeClr val="bg1"/>
                </a:solidFill>
                <a:latin typeface="Montserrat Medium" pitchFamily="2" charset="77"/>
              </a:rPr>
              <a:t>Tenemos inteligencia artificial</a:t>
            </a:r>
            <a:endParaRPr lang="en-US" sz="5400" dirty="0">
              <a:solidFill>
                <a:schemeClr val="bg1"/>
              </a:solidFill>
              <a:latin typeface="Montserrat Medium" pitchFamily="2" charset="77"/>
            </a:endParaRPr>
          </a:p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s-ES" sz="5400" dirty="0">
                <a:solidFill>
                  <a:schemeClr val="bg1"/>
                </a:solidFill>
                <a:latin typeface="Montserrat Medium" pitchFamily="2" charset="77"/>
              </a:rPr>
              <a:t>Tenemos redes sociales</a:t>
            </a:r>
            <a:endParaRPr lang="en-US" sz="5400" dirty="0">
              <a:solidFill>
                <a:schemeClr val="bg1"/>
              </a:solidFill>
              <a:latin typeface="Montserrat Medium" pitchFamily="2" charset="77"/>
            </a:endParaRPr>
          </a:p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s-ES" sz="5400" dirty="0">
                <a:solidFill>
                  <a:schemeClr val="bg1"/>
                </a:solidFill>
                <a:latin typeface="Montserrat Medium" pitchFamily="2" charset="77"/>
              </a:rPr>
              <a:t>Tenemos podcasts, </a:t>
            </a:r>
            <a:r>
              <a:rPr lang="es-ES" sz="5400" dirty="0" err="1">
                <a:solidFill>
                  <a:schemeClr val="bg1"/>
                </a:solidFill>
                <a:latin typeface="Montserrat Medium" pitchFamily="2" charset="77"/>
              </a:rPr>
              <a:t>influencers</a:t>
            </a:r>
            <a:r>
              <a:rPr lang="es-ES" sz="5400" dirty="0">
                <a:solidFill>
                  <a:schemeClr val="bg1"/>
                </a:solidFill>
                <a:latin typeface="Montserrat Medium" pitchFamily="2" charset="77"/>
              </a:rPr>
              <a:t>, etc.</a:t>
            </a:r>
            <a:endParaRPr lang="en-US" sz="5400" dirty="0">
              <a:solidFill>
                <a:schemeClr val="bg1"/>
              </a:solidFill>
              <a:latin typeface="Montserrat Medium" pitchFamily="2" charset="77"/>
            </a:endParaRPr>
          </a:p>
          <a:p>
            <a:pPr marL="857250" lvl="0" indent="-857250">
              <a:buFont typeface="Arial" panose="020B0604020202020204" pitchFamily="34" charset="0"/>
              <a:buChar char="•"/>
            </a:pPr>
            <a:r>
              <a:rPr lang="es-ES" sz="5400" dirty="0">
                <a:solidFill>
                  <a:schemeClr val="bg1"/>
                </a:solidFill>
                <a:latin typeface="Montserrat Medium" pitchFamily="2" charset="77"/>
              </a:rPr>
              <a:t>Podemos comprobar casi cualquier dato en segundos</a:t>
            </a:r>
            <a:endParaRPr lang="en-US" sz="5400" dirty="0">
              <a:solidFill>
                <a:schemeClr val="bg1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0957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A9B10C1-E08F-BFA2-E879-20BDE1872F7C}"/>
              </a:ext>
            </a:extLst>
          </p:cNvPr>
          <p:cNvSpPr txBox="1"/>
          <p:nvPr/>
        </p:nvSpPr>
        <p:spPr>
          <a:xfrm>
            <a:off x="1694957" y="3481400"/>
            <a:ext cx="20994085" cy="67531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ctr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b="1" dirty="0"/>
              <a:t>Nunca habíamos tenido tanta información y, al mismo tiempo, tanta confusión acerca de la verdad.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251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17:17 NTV</a:t>
            </a:r>
            <a:endParaRPr lang="es-US" sz="96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935276"/>
            <a:ext cx="20624800" cy="240065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7200" dirty="0"/>
              <a:t>Hazlos santos con tu verdad; enséñales tu palabra, la cual es verdad.</a:t>
            </a:r>
            <a:r>
              <a:rPr lang="en-US" sz="8800" dirty="0"/>
              <a:t> </a:t>
            </a:r>
            <a:endParaRPr lang="en-US" sz="8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0615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2D582-BC00-9267-E9BE-4ED088F1A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06"/>
            <a:ext cx="24384000" cy="137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45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Génesis</a:t>
            </a:r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2:16-17 NTV </a:t>
            </a:r>
            <a:endParaRPr lang="es-US" sz="96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935276"/>
            <a:ext cx="20624800" cy="517064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7200" dirty="0"/>
              <a:t>16 pero el Señor Dios le advirtió: «Puedes comer libremente del fruto de cualquier árbol del huerto, 17 excepto del árbol del conocimiento del bien y del mal. Si comes de su fruto, sin duda morirás». </a:t>
            </a:r>
            <a:endParaRPr lang="en-US" sz="8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6963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Génesis</a:t>
            </a:r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3:1-5 NTV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935276"/>
            <a:ext cx="20624800" cy="683982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6600" dirty="0"/>
              <a:t>1 La serpiente era el más astuto de todos los animales salvajes que el Señor Dios había hecho. Cierto día le preguntó a la mujer:</a:t>
            </a:r>
          </a:p>
          <a:p>
            <a:r>
              <a:rPr lang="es-ES" sz="6600" dirty="0"/>
              <a:t>—¿De veras Dios les dijo que no deben comer del fruto de ninguno de los árboles del huerto? 2 —Claro que podemos comer del fruto de los árboles del huerto—contestó la mujer—.</a:t>
            </a:r>
          </a:p>
        </p:txBody>
      </p:sp>
    </p:spTree>
    <p:extLst>
      <p:ext uri="{BB962C8B-B14F-4D97-AF65-F5344CB8AC3E}">
        <p14:creationId xmlns:p14="http://schemas.microsoft.com/office/powerpoint/2010/main" val="922534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Génesis</a:t>
            </a:r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3:1-5 NTV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935276"/>
            <a:ext cx="20624800" cy="749743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6600" dirty="0"/>
              <a:t>3 Es solo del fruto del árbol que está en medio del huerto del que no se nos permite comer. Dios dijo: “No deben comerlo, ni siquiera tocarlo; si lo hacen, morirán”. 4 —¡No morirán!—respondió la serpiente a la mujer—. 5 Dios sabe que, en cuanto coman del fruto, se les abrirán los ojos y serán como Dios, con el conocimiento del bien y del mal.</a:t>
            </a:r>
          </a:p>
        </p:txBody>
      </p:sp>
    </p:spTree>
    <p:extLst>
      <p:ext uri="{BB962C8B-B14F-4D97-AF65-F5344CB8AC3E}">
        <p14:creationId xmlns:p14="http://schemas.microsoft.com/office/powerpoint/2010/main" val="2483550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AC4DA9-9F04-A34D-95E9-BCAB0D19DC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1" b="20841"/>
          <a:stretch/>
        </p:blipFill>
        <p:spPr>
          <a:xfrm>
            <a:off x="833120" y="3131820"/>
            <a:ext cx="22717760" cy="74523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1C12FF9-81CE-DD41-B7A4-AAEC54830FDB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</a:t>
            </a:r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</a:t>
            </a:r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</a:t>
            </a:r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pecado</a:t>
            </a:r>
            <a:endParaRPr lang="en-US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9182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A9B10C1-E08F-BFA2-E879-20BDE1872F7C}"/>
              </a:ext>
            </a:extLst>
          </p:cNvPr>
          <p:cNvSpPr txBox="1"/>
          <p:nvPr/>
        </p:nvSpPr>
        <p:spPr>
          <a:xfrm>
            <a:off x="1694957" y="3481400"/>
            <a:ext cx="20994085" cy="67531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ctr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b="1" dirty="0"/>
              <a:t>La mentira no siempre comienza diciendo algo completamente falso; muchas veces comienza haciendo que dudemos de lo que Dios ya dijo.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1461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2D582-BC00-9267-E9BE-4ED088F1A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06"/>
            <a:ext cx="24384000" cy="137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6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F0F519-067E-6844-8CEE-5E0D88DD11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9"/>
          <a:stretch/>
        </p:blipFill>
        <p:spPr>
          <a:xfrm>
            <a:off x="0" y="5672666"/>
            <a:ext cx="16205201" cy="80433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7691AD-FCD4-3345-B6BE-508B4862E7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00" b="15529"/>
          <a:stretch/>
        </p:blipFill>
        <p:spPr>
          <a:xfrm>
            <a:off x="7898884" y="0"/>
            <a:ext cx="7345676" cy="56726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FC9A63E-498A-0245-BEC1-6407DA1113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561" y="0"/>
            <a:ext cx="9139439" cy="1371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4BA611-9BF4-2747-BB09-46C7F85AB1B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37" b="11125"/>
          <a:stretch/>
        </p:blipFill>
        <p:spPr>
          <a:xfrm>
            <a:off x="0" y="0"/>
            <a:ext cx="7898884" cy="567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95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6A1F7A-8B02-BC47-A746-D5B529EB82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13778" r="5792" b="3778"/>
          <a:stretch/>
        </p:blipFill>
        <p:spPr>
          <a:xfrm>
            <a:off x="3494665" y="1524078"/>
            <a:ext cx="17394669" cy="944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83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A7D36-26D4-92A4-4444-91C1AAA5D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C7D0071-02E4-E1CB-2025-AE01D159A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A4787E1-27F6-DEF9-CD95-6440504D7153}"/>
              </a:ext>
            </a:extLst>
          </p:cNvPr>
          <p:cNvSpPr/>
          <p:nvPr/>
        </p:nvSpPr>
        <p:spPr>
          <a:xfrm>
            <a:off x="1945104" y="3336864"/>
            <a:ext cx="20493788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0"/>
              </a:rPr>
              <a:t>“La verdad no se convierte en verdad porque nosotros creamos en ella; nosotros creemos en ella porque es verdad.” </a:t>
            </a:r>
            <a:endParaRPr lang="es-US" sz="8800" b="1" spc="50" noProof="0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2" charset="0"/>
              <a:cs typeface="Aharoni" panose="02010803020104030203" pitchFamily="2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A0173A-072C-B588-4CBC-7A8C6ECB45FF}"/>
              </a:ext>
            </a:extLst>
          </p:cNvPr>
          <p:cNvSpPr txBox="1"/>
          <p:nvPr/>
        </p:nvSpPr>
        <p:spPr>
          <a:xfrm>
            <a:off x="10192092" y="8846064"/>
            <a:ext cx="3999813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stanty Cortez" panose="02000506000000020003" pitchFamily="2" charset="0"/>
              </a:rPr>
              <a:t>CS Lewis</a:t>
            </a:r>
          </a:p>
        </p:txBody>
      </p:sp>
    </p:spTree>
    <p:extLst>
      <p:ext uri="{BB962C8B-B14F-4D97-AF65-F5344CB8AC3E}">
        <p14:creationId xmlns:p14="http://schemas.microsoft.com/office/powerpoint/2010/main" val="3994008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Hechos</a:t>
            </a:r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8:26-28 NTV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935276"/>
            <a:ext cx="20624800" cy="81622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dirty="0"/>
              <a:t>26 En cuanto a Felipe, un ángel del Señor le dijo: «Ve al sur por el camino del desierto que va de Jerusalén a Gaza». 27 Entonces él emprendió su viaje y se encontró con el tesorero de Etiopía, un eunuco de mucha autoridad bajo el mando de </a:t>
            </a:r>
            <a:r>
              <a:rPr lang="es-ES" dirty="0" err="1"/>
              <a:t>Candace</a:t>
            </a:r>
            <a:r>
              <a:rPr lang="es-ES" dirty="0"/>
              <a:t>, la reina de Etiopía. El eunuco había ido a Jerusalén a adorar 28 y ahora venía de regreso. Sentado en su carruaje, leía en voz alta el libro del profeta Isaías.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452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Hechos</a:t>
            </a:r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8:30-331 NTV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935276"/>
            <a:ext cx="20624800" cy="55030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dirty="0"/>
              <a:t>30 Felipe se acercó corriendo y oyó que el hombre leía al profeta Isaías. Felipe le preguntó: </a:t>
            </a:r>
            <a:r>
              <a:rPr lang="es-ES" dirty="0">
                <a:solidFill>
                  <a:schemeClr val="bg1"/>
                </a:solidFill>
              </a:rPr>
              <a:t>—</a:t>
            </a:r>
            <a:r>
              <a:rPr lang="es-ES" b="1" u="sng" dirty="0">
                <a:solidFill>
                  <a:srgbClr val="00B0F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¿Entiendes lo que estás leyendo? </a:t>
            </a:r>
            <a:r>
              <a:rPr lang="es-ES" dirty="0"/>
              <a:t>31 El hombre contestó: —¿Y cómo puedo entenderlo, a menos que alguien me explique? Y le rogó a Felipe que subiera al carruaje y se sentara junto a él.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769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C811-8F8D-8872-8512-F40146A43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993CCB-5893-EFAC-BE44-E6C0C3AE5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A0C6F-D774-6A2A-DBFD-F2E258A11628}"/>
              </a:ext>
            </a:extLst>
          </p:cNvPr>
          <p:cNvSpPr txBox="1"/>
          <p:nvPr/>
        </p:nvSpPr>
        <p:spPr>
          <a:xfrm>
            <a:off x="1699831" y="2696971"/>
            <a:ext cx="20534526" cy="749128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dirty="0"/>
              <a:t>El eunuco nos enseña cómo estudiar la biblia a través de una metodología práctica luego de la pregunta de Felipe.</a:t>
            </a:r>
            <a:endParaRPr lang="en-US" dirty="0"/>
          </a:p>
          <a:p>
            <a:br>
              <a:rPr lang="en-US" dirty="0"/>
            </a:br>
            <a:r>
              <a:rPr lang="es-ES" sz="5400" dirty="0"/>
              <a:t>1. ¿ENTIENDES? Lo que realmente dice la Palabra</a:t>
            </a:r>
            <a:endParaRPr lang="en-US" sz="5400" dirty="0"/>
          </a:p>
          <a:p>
            <a:r>
              <a:rPr lang="es-ES" sz="5400" dirty="0"/>
              <a:t>2. ¿CREES? En la Biblia como la autoridad sobre tu vida</a:t>
            </a:r>
            <a:endParaRPr lang="en-US" sz="5400" dirty="0"/>
          </a:p>
          <a:p>
            <a:r>
              <a:rPr lang="es-ES" sz="5400" dirty="0"/>
              <a:t>3. ¿VIVES? Un estilo de vida que demuestra lo que realmente crees</a:t>
            </a:r>
            <a:endParaRPr lang="en-US" sz="5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30F058-17CC-8777-7661-39B0F98F93F7}"/>
              </a:ext>
            </a:extLst>
          </p:cNvPr>
          <p:cNvSpPr txBox="1"/>
          <p:nvPr/>
        </p:nvSpPr>
        <p:spPr>
          <a:xfrm>
            <a:off x="1699831" y="244213"/>
            <a:ext cx="14872530" cy="22085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b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gran lección</a:t>
            </a:r>
          </a:p>
        </p:txBody>
      </p:sp>
    </p:spTree>
    <p:extLst>
      <p:ext uri="{BB962C8B-B14F-4D97-AF65-F5344CB8AC3E}">
        <p14:creationId xmlns:p14="http://schemas.microsoft.com/office/powerpoint/2010/main" val="3597141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1C12FF9-81CE-DD41-B7A4-AAEC54830FDB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</a:t>
            </a:r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método</a:t>
            </a:r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inductivo</a:t>
            </a:r>
            <a:endParaRPr lang="en-US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E5524A-9425-9640-A837-B668DBB876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0" b="37333"/>
          <a:stretch/>
        </p:blipFill>
        <p:spPr>
          <a:xfrm>
            <a:off x="0" y="4701099"/>
            <a:ext cx="24384000" cy="338328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07326DB-1617-8645-8574-F62AE3D46E88}"/>
              </a:ext>
            </a:extLst>
          </p:cNvPr>
          <p:cNvSpPr txBox="1"/>
          <p:nvPr/>
        </p:nvSpPr>
        <p:spPr>
          <a:xfrm>
            <a:off x="1325881" y="7680960"/>
            <a:ext cx="3749040" cy="130302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ctr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sz="5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Leer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48B1E63-2AB9-F543-AA97-C62FCBB09BC7}"/>
              </a:ext>
            </a:extLst>
          </p:cNvPr>
          <p:cNvSpPr txBox="1"/>
          <p:nvPr/>
        </p:nvSpPr>
        <p:spPr>
          <a:xfrm>
            <a:off x="5547361" y="7745510"/>
            <a:ext cx="3749040" cy="130302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ctr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sz="5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684290B-ACDA-BB4E-A813-6533700B6F6C}"/>
              </a:ext>
            </a:extLst>
          </p:cNvPr>
          <p:cNvSpPr txBox="1"/>
          <p:nvPr/>
        </p:nvSpPr>
        <p:spPr>
          <a:xfrm>
            <a:off x="9768841" y="7741480"/>
            <a:ext cx="3749040" cy="130302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ctr">
            <a:no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Interpretar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B6E6F6F-EB64-7941-BDB9-4B640F5EBAE4}"/>
              </a:ext>
            </a:extLst>
          </p:cNvPr>
          <p:cNvSpPr txBox="1"/>
          <p:nvPr/>
        </p:nvSpPr>
        <p:spPr>
          <a:xfrm>
            <a:off x="13990321" y="7741480"/>
            <a:ext cx="3749040" cy="130302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ctr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Aplicar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3A771F4-2750-0C42-AEE8-561887D6F02A}"/>
              </a:ext>
            </a:extLst>
          </p:cNvPr>
          <p:cNvSpPr txBox="1"/>
          <p:nvPr/>
        </p:nvSpPr>
        <p:spPr>
          <a:xfrm>
            <a:off x="18211801" y="7741480"/>
            <a:ext cx="3749040" cy="130302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ctr">
            <a:normAutofit fontScale="85000"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Obedecer</a:t>
            </a:r>
          </a:p>
        </p:txBody>
      </p:sp>
    </p:spTree>
    <p:extLst>
      <p:ext uri="{BB962C8B-B14F-4D97-AF65-F5344CB8AC3E}">
        <p14:creationId xmlns:p14="http://schemas.microsoft.com/office/powerpoint/2010/main" val="3346050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Hechos</a:t>
            </a:r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8:35-39 NTV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452758"/>
            <a:ext cx="20624800" cy="84946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just"/>
            <a:r>
              <a:rPr lang="es-ES" sz="6000" dirty="0"/>
              <a:t>35 Entonces, comenzando con esa misma porción de la Escritura, Felipe le habló de la Buena Noticia acerca de Jesús. 36 Mientras iban juntos, llegaron a un lugar donde había agua, y el eunuco dijo: «¡Mira, allí hay agua! ¿Qué impide que yo sea bautizado?». 38 Ordenó que detuvieran el carruaje, descendieron al agua, y Felipe lo bautizó. 39 Cuando salieron del agua, el Espíritu del Señor arrebató a Felipe. El eunuco nunca más volvió a verlo, pero siguió su camino con mucha alegría.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83054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C811-8F8D-8872-8512-F40146A43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993CCB-5893-EFAC-BE44-E6C0C3AE5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A0C6F-D774-6A2A-DBFD-F2E258A11628}"/>
              </a:ext>
            </a:extLst>
          </p:cNvPr>
          <p:cNvSpPr txBox="1"/>
          <p:nvPr/>
        </p:nvSpPr>
        <p:spPr>
          <a:xfrm>
            <a:off x="1699830" y="3062731"/>
            <a:ext cx="21228750" cy="10987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marL="857250" indent="-857250">
              <a:buFont typeface="Arial" panose="020B0604020202020204" pitchFamily="34" charset="0"/>
              <a:buChar char="•"/>
            </a:pPr>
            <a:r>
              <a:rPr lang="es-ES" sz="6600" b="1" dirty="0"/>
              <a:t>La verdad debe ser conocida (2 Timoteo 3:16-17)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30F058-17CC-8777-7661-39B0F98F93F7}"/>
              </a:ext>
            </a:extLst>
          </p:cNvPr>
          <p:cNvSpPr txBox="1"/>
          <p:nvPr/>
        </p:nvSpPr>
        <p:spPr>
          <a:xfrm>
            <a:off x="1699830" y="244213"/>
            <a:ext cx="18394110" cy="22085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b">
            <a:normAutofit fontScale="925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hacemos con la verdad?</a:t>
            </a:r>
          </a:p>
        </p:txBody>
      </p:sp>
    </p:spTree>
    <p:extLst>
      <p:ext uri="{BB962C8B-B14F-4D97-AF65-F5344CB8AC3E}">
        <p14:creationId xmlns:p14="http://schemas.microsoft.com/office/powerpoint/2010/main" val="560337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C811-8F8D-8872-8512-F40146A43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993CCB-5893-EFAC-BE44-E6C0C3AE5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A0C6F-D774-6A2A-DBFD-F2E258A11628}"/>
              </a:ext>
            </a:extLst>
          </p:cNvPr>
          <p:cNvSpPr txBox="1"/>
          <p:nvPr/>
        </p:nvSpPr>
        <p:spPr>
          <a:xfrm>
            <a:off x="1699830" y="3062731"/>
            <a:ext cx="21434490" cy="341221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marL="857250" indent="-857250">
              <a:buFont typeface="Arial" panose="020B0604020202020204" pitchFamily="34" charset="0"/>
              <a:buChar char="•"/>
            </a:pPr>
            <a:r>
              <a:rPr lang="es-ES" sz="6600" b="1" dirty="0"/>
              <a:t>La verdad debe ser conocida (2 Timoteo 3:16-17)</a:t>
            </a:r>
            <a:endParaRPr lang="en-US" sz="6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ES" sz="6600" b="1" dirty="0"/>
              <a:t>La verdad debe ser meditada (Salmos 1:2)</a:t>
            </a:r>
            <a:endParaRPr lang="en-US" sz="66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30F058-17CC-8777-7661-39B0F98F93F7}"/>
              </a:ext>
            </a:extLst>
          </p:cNvPr>
          <p:cNvSpPr txBox="1"/>
          <p:nvPr/>
        </p:nvSpPr>
        <p:spPr>
          <a:xfrm>
            <a:off x="1699830" y="244213"/>
            <a:ext cx="18394110" cy="22085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b">
            <a:normAutofit fontScale="925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hacemos con la verdad?</a:t>
            </a:r>
          </a:p>
        </p:txBody>
      </p:sp>
    </p:spTree>
    <p:extLst>
      <p:ext uri="{BB962C8B-B14F-4D97-AF65-F5344CB8AC3E}">
        <p14:creationId xmlns:p14="http://schemas.microsoft.com/office/powerpoint/2010/main" val="1532081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C811-8F8D-8872-8512-F40146A43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993CCB-5893-EFAC-BE44-E6C0C3AE5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A0C6F-D774-6A2A-DBFD-F2E258A11628}"/>
              </a:ext>
            </a:extLst>
          </p:cNvPr>
          <p:cNvSpPr txBox="1"/>
          <p:nvPr/>
        </p:nvSpPr>
        <p:spPr>
          <a:xfrm>
            <a:off x="1699830" y="3062731"/>
            <a:ext cx="21434490" cy="343991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marL="857250" indent="-857250">
              <a:buFont typeface="Arial" panose="020B0604020202020204" pitchFamily="34" charset="0"/>
              <a:buChar char="•"/>
            </a:pPr>
            <a:r>
              <a:rPr lang="es-ES" sz="6600" b="1" dirty="0"/>
              <a:t>La verdad debe ser conocida (2 Timoteo 3:16-17)</a:t>
            </a:r>
            <a:endParaRPr lang="en-US" sz="6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ES" sz="6600" b="1" dirty="0"/>
              <a:t>La verdad debe ser meditada (Salmos 1:2)</a:t>
            </a:r>
            <a:endParaRPr lang="en-US" sz="6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ES" sz="6600" b="1" dirty="0"/>
              <a:t>La verdad debe ser obedecida (Santiago 1:22)</a:t>
            </a:r>
            <a:endParaRPr lang="en-US" sz="6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30F058-17CC-8777-7661-39B0F98F93F7}"/>
              </a:ext>
            </a:extLst>
          </p:cNvPr>
          <p:cNvSpPr txBox="1"/>
          <p:nvPr/>
        </p:nvSpPr>
        <p:spPr>
          <a:xfrm>
            <a:off x="1699830" y="244213"/>
            <a:ext cx="18394110" cy="22085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b">
            <a:normAutofit fontScale="925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hacemos con la verdad?</a:t>
            </a:r>
          </a:p>
        </p:txBody>
      </p:sp>
    </p:spTree>
    <p:extLst>
      <p:ext uri="{BB962C8B-B14F-4D97-AF65-F5344CB8AC3E}">
        <p14:creationId xmlns:p14="http://schemas.microsoft.com/office/powerpoint/2010/main" val="19136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A9B10C1-E08F-BFA2-E879-20BDE1872F7C}"/>
              </a:ext>
            </a:extLst>
          </p:cNvPr>
          <p:cNvSpPr txBox="1"/>
          <p:nvPr/>
        </p:nvSpPr>
        <p:spPr>
          <a:xfrm>
            <a:off x="1694957" y="4625444"/>
            <a:ext cx="20994085" cy="29945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Confrontación: </a:t>
            </a:r>
          </a:p>
          <a:p>
            <a:pPr algn="ctr"/>
            <a:r>
              <a:rPr lang="es-E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Verdad Bíblica vs. La Mentira </a:t>
            </a:r>
            <a:endParaRPr lang="es-US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3547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A9B10C1-E08F-BFA2-E879-20BDE1872F7C}"/>
              </a:ext>
            </a:extLst>
          </p:cNvPr>
          <p:cNvSpPr txBox="1"/>
          <p:nvPr/>
        </p:nvSpPr>
        <p:spPr>
          <a:xfrm>
            <a:off x="1694957" y="3481400"/>
            <a:ext cx="20994085" cy="67531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ctr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b="1" i="1" dirty="0"/>
              <a:t>“Puedes tener una Biblia rayada de tapa a tapa y una vida llena de contradicciones.”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286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Santiago 1:23-25NTV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935276"/>
            <a:ext cx="20624800" cy="638944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dirty="0"/>
              <a:t>23 Pues, si escuchas la palabra pero no la obedeces, sería como ver tu cara en un espejo; 24 te ves a ti mismo, luego te alejas y te olvidas cómo eres. 25 Pero si miras atentamente en la ley perfecta que te hace libre y la pones en práctica y no olvidas lo que escuchaste, entonces Dios te bendecirá por tu obediencia.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045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A7D36-26D4-92A4-4444-91C1AAA5D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C7D0071-02E4-E1CB-2025-AE01D159A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A4787E1-27F6-DEF9-CD95-6440504D7153}"/>
              </a:ext>
            </a:extLst>
          </p:cNvPr>
          <p:cNvSpPr/>
          <p:nvPr/>
        </p:nvSpPr>
        <p:spPr>
          <a:xfrm>
            <a:off x="1945104" y="2353884"/>
            <a:ext cx="20493788" cy="686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2" charset="0"/>
              </a:rPr>
              <a:t>“No basta con estudiar la Biblia; tenemos que permitir que la clase de vida que vemos en ella se convierta en nuestra propia forma de vivir.” </a:t>
            </a:r>
            <a:endParaRPr lang="es-US" sz="8800" b="1" spc="50" noProof="0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2" charset="0"/>
              <a:cs typeface="Aharoni" panose="02010803020104030203" pitchFamily="2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A0173A-072C-B588-4CBC-7A8C6ECB45FF}"/>
              </a:ext>
            </a:extLst>
          </p:cNvPr>
          <p:cNvSpPr txBox="1"/>
          <p:nvPr/>
        </p:nvSpPr>
        <p:spPr>
          <a:xfrm>
            <a:off x="8737366" y="9084569"/>
            <a:ext cx="6909264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stanty Cortez" panose="02000506000000020003" pitchFamily="2" charset="0"/>
              </a:rPr>
              <a:t>Dallas Willard</a:t>
            </a:r>
          </a:p>
        </p:txBody>
      </p:sp>
    </p:spTree>
    <p:extLst>
      <p:ext uri="{BB962C8B-B14F-4D97-AF65-F5344CB8AC3E}">
        <p14:creationId xmlns:p14="http://schemas.microsoft.com/office/powerpoint/2010/main" val="958710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2D582-BC00-9267-E9BE-4ED088F1A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06"/>
            <a:ext cx="24384000" cy="137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2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A9B10C1-E08F-BFA2-E879-20BDE1872F7C}"/>
              </a:ext>
            </a:extLst>
          </p:cNvPr>
          <p:cNvSpPr txBox="1"/>
          <p:nvPr/>
        </p:nvSpPr>
        <p:spPr>
          <a:xfrm>
            <a:off x="1694957" y="3481400"/>
            <a:ext cx="20994085" cy="67531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t">
            <a:normAutofit fontScale="85000"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un mundo donde cada persona quiere definir su propia verdad, el cristiano no está llamado a encontrar una verdad que le convenga, sino a someter su vida a aquel que es la verdad.</a:t>
            </a:r>
          </a:p>
        </p:txBody>
      </p:sp>
    </p:spTree>
    <p:extLst>
      <p:ext uri="{BB962C8B-B14F-4D97-AF65-F5344CB8AC3E}">
        <p14:creationId xmlns:p14="http://schemas.microsoft.com/office/powerpoint/2010/main" val="4265685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C811-8F8D-8872-8512-F40146A43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993CCB-5893-EFAC-BE44-E6C0C3AE5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A0C6F-D774-6A2A-DBFD-F2E258A11628}"/>
              </a:ext>
            </a:extLst>
          </p:cNvPr>
          <p:cNvSpPr txBox="1"/>
          <p:nvPr/>
        </p:nvSpPr>
        <p:spPr>
          <a:xfrm>
            <a:off x="1699831" y="2696971"/>
            <a:ext cx="20534526" cy="512960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dirty="0"/>
              <a:t>De acuerdo a la RAE, la palabra verdad proviene del latín </a:t>
            </a:r>
            <a:r>
              <a:rPr lang="es-ES" dirty="0" err="1"/>
              <a:t>verĭtas</a:t>
            </a:r>
            <a:r>
              <a:rPr lang="es-ES" dirty="0"/>
              <a:t> y su definición es: </a:t>
            </a:r>
          </a:p>
          <a:p>
            <a:endParaRPr lang="es-ES" dirty="0"/>
          </a:p>
          <a:p>
            <a:r>
              <a:rPr lang="es-ES" dirty="0"/>
              <a:t>“Conformidad de las cosas con el concepto que de ellas forma la mente.</a:t>
            </a:r>
            <a:r>
              <a:rPr lang="en-US" dirty="0"/>
              <a:t>”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830F058-17CC-8777-7661-39B0F98F93F7}"/>
              </a:ext>
            </a:extLst>
          </p:cNvPr>
          <p:cNvSpPr txBox="1"/>
          <p:nvPr/>
        </p:nvSpPr>
        <p:spPr>
          <a:xfrm>
            <a:off x="1699831" y="244213"/>
            <a:ext cx="14872530" cy="22085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40" bIns="91440" anchor="b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la verdad?</a:t>
            </a:r>
          </a:p>
        </p:txBody>
      </p:sp>
    </p:spTree>
    <p:extLst>
      <p:ext uri="{BB962C8B-B14F-4D97-AF65-F5344CB8AC3E}">
        <p14:creationId xmlns:p14="http://schemas.microsoft.com/office/powerpoint/2010/main" val="42241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A9B10C1-E08F-BFA2-E879-20BDE1872F7C}"/>
              </a:ext>
            </a:extLst>
          </p:cNvPr>
          <p:cNvSpPr txBox="1"/>
          <p:nvPr/>
        </p:nvSpPr>
        <p:spPr>
          <a:xfrm>
            <a:off x="1694957" y="4117670"/>
            <a:ext cx="20994085" cy="548065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t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n-US" sz="8000" b="1" i="1" dirty="0"/>
              <a:t>"Veritas </a:t>
            </a:r>
            <a:r>
              <a:rPr lang="en-US" sz="8000" b="1" i="1" dirty="0" err="1"/>
              <a:t>est</a:t>
            </a:r>
            <a:r>
              <a:rPr lang="en-US" sz="8000" b="1" i="1" dirty="0"/>
              <a:t> </a:t>
            </a:r>
            <a:r>
              <a:rPr lang="en-US" sz="8000" b="1" i="1" dirty="0" err="1"/>
              <a:t>adaequatio</a:t>
            </a:r>
            <a:r>
              <a:rPr lang="en-US" sz="8000" b="1" i="1" dirty="0"/>
              <a:t> rei et </a:t>
            </a:r>
            <a:r>
              <a:rPr lang="en-US" sz="8000" b="1" i="1" dirty="0" err="1"/>
              <a:t>intellectus</a:t>
            </a:r>
            <a:r>
              <a:rPr lang="en-US" sz="8000" b="1" i="1" dirty="0"/>
              <a:t>”</a:t>
            </a:r>
          </a:p>
          <a:p>
            <a:pPr algn="ctr"/>
            <a:endParaRPr lang="en-US" sz="8000" dirty="0"/>
          </a:p>
          <a:p>
            <a:pPr algn="ctr"/>
            <a:r>
              <a:rPr lang="es-ES" sz="8000" i="1" dirty="0"/>
              <a:t>La verdad es la adecuación entre la cosa y el entendimiento.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18852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DB9486-2E0D-1A45-B688-AC7B1C0561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4" r="23081"/>
          <a:stretch/>
        </p:blipFill>
        <p:spPr>
          <a:xfrm>
            <a:off x="7040880" y="457200"/>
            <a:ext cx="10424160" cy="1101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369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D36FF6-B232-B105-75BB-E17EC325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A9B10C1-E08F-BFA2-E879-20BDE1872F7C}"/>
              </a:ext>
            </a:extLst>
          </p:cNvPr>
          <p:cNvSpPr txBox="1"/>
          <p:nvPr/>
        </p:nvSpPr>
        <p:spPr>
          <a:xfrm>
            <a:off x="1694957" y="3481400"/>
            <a:ext cx="20994085" cy="675319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ctr">
            <a:normAutofit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es-ES" b="1" dirty="0"/>
              <a:t>Algo es "verdadero" cuando corresponde al diseño, propósito y voluntad original del Creador.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83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D9CAD-E910-A624-516B-C6B4B70A9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DB4181-97D9-CA9F-41D4-1D4A640DB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A0D42D6-61E9-02D3-E128-5094A2601259}"/>
              </a:ext>
            </a:extLst>
          </p:cNvPr>
          <p:cNvSpPr txBox="1"/>
          <p:nvPr/>
        </p:nvSpPr>
        <p:spPr>
          <a:xfrm>
            <a:off x="1930399" y="1033002"/>
            <a:ext cx="20753770" cy="14197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40" bIns="91440" anchor="b">
            <a:normAutofit lnSpcReduction="10000"/>
          </a:bodyPr>
          <a:lstStyle>
            <a:lvl1pPr>
              <a:lnSpc>
                <a:spcPct val="90000"/>
              </a:lnSpc>
              <a:defRPr sz="88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9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14:6 NTV</a:t>
            </a:r>
            <a:endParaRPr lang="es-US" sz="96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1ABE7E4-0BA0-A91A-FBDF-E4101CC42705}"/>
              </a:ext>
            </a:extLst>
          </p:cNvPr>
          <p:cNvSpPr txBox="1"/>
          <p:nvPr/>
        </p:nvSpPr>
        <p:spPr>
          <a:xfrm>
            <a:off x="1879600" y="2935276"/>
            <a:ext cx="20624800" cy="343273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>
              <a:lnSpc>
                <a:spcPct val="90000"/>
              </a:lnSpc>
              <a:spcBef>
                <a:spcPts val="2000"/>
              </a:spcBef>
              <a:defRPr sz="64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 sz="7200" dirty="0"/>
              <a:t>Jesús le </a:t>
            </a:r>
            <a:r>
              <a:rPr lang="en-US" sz="7200" dirty="0" err="1"/>
              <a:t>contestó</a:t>
            </a:r>
            <a:r>
              <a:rPr lang="en-US" sz="7200" dirty="0"/>
              <a:t>:</a:t>
            </a:r>
          </a:p>
          <a:p>
            <a:r>
              <a:rPr lang="en-US" sz="7200" dirty="0" err="1"/>
              <a:t>Yo</a:t>
            </a:r>
            <a:r>
              <a:rPr lang="en-US" sz="7200" dirty="0"/>
              <a:t> soy el </a:t>
            </a:r>
            <a:r>
              <a:rPr lang="en-US" sz="7200" dirty="0" err="1"/>
              <a:t>camino</a:t>
            </a:r>
            <a:r>
              <a:rPr lang="en-US" sz="7200" dirty="0"/>
              <a:t>, </a:t>
            </a:r>
            <a:r>
              <a:rPr lang="en-US" sz="7200" u="sng" dirty="0">
                <a:ln w="0"/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 </a:t>
            </a:r>
            <a:r>
              <a:rPr lang="en-US" sz="7200" u="sng" dirty="0" err="1">
                <a:ln w="0"/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verdad</a:t>
            </a:r>
            <a:r>
              <a:rPr lang="en-US" sz="7200" dirty="0">
                <a:ln w="0"/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7200" dirty="0"/>
              <a:t>y la </a:t>
            </a:r>
            <a:r>
              <a:rPr lang="en-US" sz="7200" dirty="0" err="1"/>
              <a:t>vida</a:t>
            </a:r>
            <a:r>
              <a:rPr lang="en-US" sz="7200" dirty="0"/>
              <a:t>; </a:t>
            </a:r>
            <a:r>
              <a:rPr lang="en-US" sz="7200" dirty="0" err="1"/>
              <a:t>nadie</a:t>
            </a:r>
            <a:r>
              <a:rPr lang="en-US" sz="7200" dirty="0"/>
              <a:t> </a:t>
            </a:r>
            <a:r>
              <a:rPr lang="en-US" sz="7200" dirty="0" err="1"/>
              <a:t>puede</a:t>
            </a:r>
            <a:r>
              <a:rPr lang="en-US" sz="7200" dirty="0"/>
              <a:t> </a:t>
            </a:r>
            <a:r>
              <a:rPr lang="en-US" sz="7200" dirty="0" err="1"/>
              <a:t>ir</a:t>
            </a:r>
            <a:r>
              <a:rPr lang="en-US" sz="7200" dirty="0"/>
              <a:t> al Padre </a:t>
            </a:r>
            <a:r>
              <a:rPr lang="en-US" sz="7200" dirty="0" err="1"/>
              <a:t>si</a:t>
            </a:r>
            <a:r>
              <a:rPr lang="en-US" sz="7200" dirty="0"/>
              <a:t> no es por medio de </a:t>
            </a:r>
            <a:r>
              <a:rPr lang="en-US" sz="7200" dirty="0" err="1"/>
              <a:t>mí</a:t>
            </a:r>
            <a:r>
              <a:rPr lang="es-E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9349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974</Words>
  <Application>Microsoft Office PowerPoint</Application>
  <PresentationFormat>Custom</PresentationFormat>
  <Paragraphs>66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Juan J M Gomez M</dc:creator>
  <cp:lastModifiedBy>Juan J M Gomez M</cp:lastModifiedBy>
  <cp:revision>19</cp:revision>
  <dcterms:created xsi:type="dcterms:W3CDTF">2026-09-04T20:31:26Z</dcterms:created>
  <dcterms:modified xsi:type="dcterms:W3CDTF">2026-09-06T00:29:13Z</dcterms:modified>
</cp:coreProperties>
</file>